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713" r:id="rId1"/>
  </p:sldMasterIdLst>
  <p:notesMasterIdLst>
    <p:notesMasterId r:id="rId29"/>
  </p:notesMasterIdLst>
  <p:handoutMasterIdLst>
    <p:handoutMasterId r:id="rId30"/>
  </p:handoutMasterIdLst>
  <p:sldIdLst>
    <p:sldId id="256" r:id="rId2"/>
    <p:sldId id="272" r:id="rId3"/>
    <p:sldId id="274" r:id="rId4"/>
    <p:sldId id="282" r:id="rId5"/>
    <p:sldId id="259" r:id="rId6"/>
    <p:sldId id="270" r:id="rId7"/>
    <p:sldId id="275" r:id="rId8"/>
    <p:sldId id="257" r:id="rId9"/>
    <p:sldId id="273" r:id="rId10"/>
    <p:sldId id="260" r:id="rId11"/>
    <p:sldId id="261" r:id="rId12"/>
    <p:sldId id="276" r:id="rId13"/>
    <p:sldId id="271" r:id="rId14"/>
    <p:sldId id="277" r:id="rId15"/>
    <p:sldId id="263" r:id="rId16"/>
    <p:sldId id="262" r:id="rId17"/>
    <p:sldId id="264" r:id="rId18"/>
    <p:sldId id="265" r:id="rId19"/>
    <p:sldId id="266" r:id="rId20"/>
    <p:sldId id="278" r:id="rId21"/>
    <p:sldId id="283" r:id="rId22"/>
    <p:sldId id="267" r:id="rId23"/>
    <p:sldId id="279" r:id="rId24"/>
    <p:sldId id="268" r:id="rId25"/>
    <p:sldId id="280" r:id="rId26"/>
    <p:sldId id="281" r:id="rId27"/>
    <p:sldId id="269" r:id="rId28"/>
  </p:sldIdLst>
  <p:sldSz cx="12192000" cy="6858000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A5245EEC-5E6B-8544-9CC8-E3CFD908AA7F}">
          <p14:sldIdLst>
            <p14:sldId id="256"/>
            <p14:sldId id="272"/>
            <p14:sldId id="274"/>
            <p14:sldId id="282"/>
            <p14:sldId id="259"/>
            <p14:sldId id="270"/>
            <p14:sldId id="275"/>
            <p14:sldId id="257"/>
            <p14:sldId id="273"/>
            <p14:sldId id="260"/>
            <p14:sldId id="261"/>
            <p14:sldId id="276"/>
            <p14:sldId id="271"/>
            <p14:sldId id="277"/>
            <p14:sldId id="263"/>
            <p14:sldId id="262"/>
            <p14:sldId id="264"/>
            <p14:sldId id="265"/>
            <p14:sldId id="266"/>
            <p14:sldId id="278"/>
            <p14:sldId id="283"/>
            <p14:sldId id="267"/>
            <p14:sldId id="279"/>
            <p14:sldId id="268"/>
            <p14:sldId id="280"/>
            <p14:sldId id="281"/>
            <p14:sldId id="269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754"/>
  </p:normalViewPr>
  <p:slideViewPr>
    <p:cSldViewPr snapToGrid="0" snapToObjects="1">
      <p:cViewPr varScale="1">
        <p:scale>
          <a:sx n="102" d="100"/>
          <a:sy n="102" d="100"/>
        </p:scale>
        <p:origin x="416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70" d="100"/>
          <a:sy n="70" d="100"/>
        </p:scale>
        <p:origin x="3472" y="20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handoutMaster" Target="handoutMasters/handoutMaster1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895F315-A557-DC4D-A521-4A333FCAF1C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3037CDA-A08D-9942-9822-F97D65ED11AE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4281488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395F5D1-6344-4B46-92D6-16610E47047F}" type="datetimeFigureOut">
              <a:rPr lang="en-US" smtClean="0"/>
              <a:t>6/20/19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20A1545B-A606-F446-8BA5-6EC574B8029A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F17A588-0F1D-2F4E-AC56-05BB1AF1673D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4281488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175D270-7516-D940-B385-04C08B5D4A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75378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jpg>
</file>

<file path=ppt/media/image13.png>
</file>

<file path=ppt/media/image2.jpeg>
</file>

<file path=ppt/media/image3.jpg>
</file>

<file path=ppt/media/image4.jp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4281488" y="0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42A4A0A-C0C1-2740-81BA-13601F2539A5}" type="datetimeFigureOut">
              <a:rPr lang="en-US" smtClean="0"/>
              <a:t>6/20/19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573088" y="1336675"/>
            <a:ext cx="6413500" cy="3608388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755650" y="5145088"/>
            <a:ext cx="6048375" cy="42100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4281488" y="10155238"/>
            <a:ext cx="3276600" cy="53657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AD7CBBE-6493-DC4C-BD78-2BD56F86E86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134892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44EB5-6E7A-434D-A5CA-EFAC959B6EB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A128040-1139-8747-BFE6-85C5BF8F006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983B0AF-9231-A342-82DC-55E9744EF6C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fld id="{5AD24C12-317F-9E41-96F4-F6A76228A1F3}" type="datetime2">
              <a:rPr lang="en-US" sz="1200" b="0" strike="noStrike" spc="-1" smtClean="0">
                <a:latin typeface="Times New Roman"/>
              </a:rPr>
              <a:t>Thursday, June 20, 2019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88EDD1D-33A7-2043-8660-C8F11F3388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2400" b="0" strike="noStrike" spc="-1">
              <a:latin typeface="Times New Roman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89C90A7-6B44-A246-BD9B-69D709240E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48DF6B03-E4C4-4F92-BD78-C088AB4D850E}" type="slidenum">
              <a:rPr lang="en-US" sz="1200" b="0" strike="noStrike" spc="-1" smtClean="0">
                <a:solidFill>
                  <a:srgbClr val="8B8B8B"/>
                </a:solidFill>
                <a:latin typeface="Calibri"/>
              </a:rPr>
              <a:t>‹#›</a:t>
            </a:fld>
            <a:endParaRPr lang="en-US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985562145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E55CBF-B41C-F046-928B-08C891E8A7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89E53D1-9267-EE40-AD3E-37A9B9BA14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9C4F79-405B-0943-8A0E-BEAAE63315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fld id="{5AD24C12-317F-9E41-96F4-F6A76228A1F3}" type="datetime2">
              <a:rPr lang="en-US" sz="1200" b="0" strike="noStrike" spc="-1" smtClean="0">
                <a:latin typeface="Times New Roman"/>
              </a:rPr>
              <a:t>Thursday, June 20, 2019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83E1F30-98EF-F24D-8F51-00B292DC26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2400" b="0" strike="noStrike" spc="-1">
              <a:latin typeface="Times New Roman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88836E-65E7-7943-B4A2-14AED01896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48DF6B03-E4C4-4F92-BD78-C088AB4D850E}" type="slidenum">
              <a:rPr lang="en-US" sz="1200" b="0" strike="noStrike" spc="-1" smtClean="0">
                <a:solidFill>
                  <a:srgbClr val="8B8B8B"/>
                </a:solidFill>
                <a:latin typeface="Calibri"/>
              </a:rPr>
              <a:t>‹#›</a:t>
            </a:fld>
            <a:endParaRPr lang="en-US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327318153"/>
      </p:ext>
    </p:extLst>
  </p:cSld>
  <p:clrMapOvr>
    <a:masterClrMapping/>
  </p:clrMapOvr>
  <p:hf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15881C9-ADB4-5447-A303-835CDAB48A3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5C3470-7EA1-0F48-BD87-B651B924F26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F685B6E-298C-0540-AF9A-6FEF8A7AB4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fld id="{5AD24C12-317F-9E41-96F4-F6A76228A1F3}" type="datetime2">
              <a:rPr lang="en-US" sz="1200" b="0" strike="noStrike" spc="-1" smtClean="0">
                <a:latin typeface="Times New Roman"/>
              </a:rPr>
              <a:t>Thursday, June 20, 2019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DA1572-2F69-944C-9B1F-3B8164D339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2400" b="0" strike="noStrike" spc="-1">
              <a:latin typeface="Times New Roman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ED3AF8F-25DC-1147-BDCE-131E447991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48DF6B03-E4C4-4F92-BD78-C088AB4D850E}" type="slidenum">
              <a:rPr lang="en-US" sz="1200" b="0" strike="noStrike" spc="-1" smtClean="0">
                <a:solidFill>
                  <a:srgbClr val="8B8B8B"/>
                </a:solidFill>
                <a:latin typeface="Calibri"/>
              </a:rPr>
              <a:t>‹#›</a:t>
            </a:fld>
            <a:endParaRPr lang="en-US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818181064"/>
      </p:ext>
    </p:extLst>
  </p:cSld>
  <p:clrMapOvr>
    <a:masterClrMapping/>
  </p:clrMapOvr>
  <p:hf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8" name="PlaceHolder 2"/>
          <p:cNvSpPr>
            <a:spLocks noGrp="1"/>
          </p:cNvSpPr>
          <p:nvPr>
            <p:ph type="subTitle"/>
          </p:nvPr>
        </p:nvSpPr>
        <p:spPr>
          <a:xfrm>
            <a:off x="831960" y="4589640"/>
            <a:ext cx="10515240" cy="149976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7514630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3BDBE1-B16C-C749-BC36-FA4A704092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075865-8B48-9F41-A080-314A1C69D8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A2D9649-B8E6-674F-965F-DF2F750001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fld id="{5AD24C12-317F-9E41-96F4-F6A76228A1F3}" type="datetime2">
              <a:rPr lang="en-US" sz="1200" b="0" strike="noStrike" spc="-1" smtClean="0">
                <a:latin typeface="Times New Roman"/>
              </a:rPr>
              <a:t>Thursday, June 20, 2019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A6423C-A8EF-1949-AA44-E6C750FE3E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2400" b="0" strike="noStrike" spc="-1">
              <a:latin typeface="Times New Roman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1F4EE12-031A-224B-B19C-78E00CDFF4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48DF6B03-E4C4-4F92-BD78-C088AB4D850E}" type="slidenum">
              <a:rPr lang="en-US" sz="1200" b="0" strike="noStrike" spc="-1" smtClean="0">
                <a:solidFill>
                  <a:srgbClr val="8B8B8B"/>
                </a:solidFill>
                <a:latin typeface="Calibri"/>
              </a:rPr>
              <a:t>‹#›</a:t>
            </a:fld>
            <a:endParaRPr lang="en-US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898746980"/>
      </p:ext>
    </p:extLst>
  </p:cSld>
  <p:clrMapOvr>
    <a:masterClrMapping/>
  </p:clrMapOvr>
  <p:hf hdr="0" ftr="0" dt="0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AF7AD4E-7EF8-3D4B-B78D-EBB46CEEC9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DC3779-ABBA-5345-9A4C-896CC84FE6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53516F5-2410-BB47-8432-0C3236E892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fld id="{5AD24C12-317F-9E41-96F4-F6A76228A1F3}" type="datetime2">
              <a:rPr lang="en-US" sz="1200" b="0" strike="noStrike" spc="-1" smtClean="0">
                <a:latin typeface="Times New Roman"/>
              </a:rPr>
              <a:t>Thursday, June 20, 2019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50E3447-3597-BC43-8C96-D446ED331A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2400" b="0" strike="noStrike" spc="-1">
              <a:latin typeface="Times New Roman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B765BFD-6300-DA4D-A7A0-45860D95B7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48DF6B03-E4C4-4F92-BD78-C088AB4D850E}" type="slidenum">
              <a:rPr lang="en-US" sz="1200" b="0" strike="noStrike" spc="-1" smtClean="0">
                <a:solidFill>
                  <a:srgbClr val="8B8B8B"/>
                </a:solidFill>
                <a:latin typeface="Calibri"/>
              </a:rPr>
              <a:t>‹#›</a:t>
            </a:fld>
            <a:endParaRPr lang="en-US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833193608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998109-A508-DF4F-BA9D-1964783609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A74323-F705-5F43-9C46-71F56A6E44C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B99F6D3-99E3-5D42-9636-D52493F3CC6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F30A440-A63C-7347-B09D-88BE21AE21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fld id="{5AD24C12-317F-9E41-96F4-F6A76228A1F3}" type="datetime2">
              <a:rPr lang="en-US" sz="1200" b="0" strike="noStrike" spc="-1" smtClean="0">
                <a:latin typeface="Times New Roman"/>
              </a:rPr>
              <a:t>Thursday, June 20, 2019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3BEE18-CB3B-2548-9EEA-B6E7E27982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2400" b="0" strike="noStrike" spc="-1">
              <a:latin typeface="Times New Roman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F4A8579-DF43-8042-ADEB-3D7BA7AB35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48DF6B03-E4C4-4F92-BD78-C088AB4D850E}" type="slidenum">
              <a:rPr lang="en-US" sz="1200" b="0" strike="noStrike" spc="-1" smtClean="0">
                <a:solidFill>
                  <a:srgbClr val="8B8B8B"/>
                </a:solidFill>
                <a:latin typeface="Calibri"/>
              </a:rPr>
              <a:t>‹#›</a:t>
            </a:fld>
            <a:endParaRPr lang="en-US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708548101"/>
      </p:ext>
    </p:extLst>
  </p:cSld>
  <p:clrMapOvr>
    <a:masterClrMapping/>
  </p:clrMapOvr>
  <p:hf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C60243-4DFD-244A-8FFA-DBB5668664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19A330D-526E-1A4C-85C1-453073FD1DD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A843BE4-03B7-064F-9EEA-7C3338D303A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B4DC67C-44DC-DF46-A691-4FE1C593B05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343B223-C107-0141-A472-561A93AC27C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4CC55071-919F-3E4C-8D3A-2A195C73F8A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fld id="{5AD24C12-317F-9E41-96F4-F6A76228A1F3}" type="datetime2">
              <a:rPr lang="en-US" sz="1200" b="0" strike="noStrike" spc="-1" smtClean="0">
                <a:latin typeface="Times New Roman"/>
              </a:rPr>
              <a:t>Thursday, June 20, 2019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4164AFE-0D08-1045-9C69-611E46576D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2400" b="0" strike="noStrike" spc="-1">
              <a:latin typeface="Times New Roman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2BF8A25-9BA1-FD4B-9A4B-EA176F1D2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48DF6B03-E4C4-4F92-BD78-C088AB4D850E}" type="slidenum">
              <a:rPr lang="en-US" sz="1200" b="0" strike="noStrike" spc="-1" smtClean="0">
                <a:solidFill>
                  <a:srgbClr val="8B8B8B"/>
                </a:solidFill>
                <a:latin typeface="Calibri"/>
              </a:rPr>
              <a:t>‹#›</a:t>
            </a:fld>
            <a:endParaRPr lang="en-US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760976087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8C14BF-9174-3344-B636-845B201445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1CB2C2A-D250-C248-8585-BA32BE305B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0016E6-A758-0B40-947A-85A1FE39A232}" type="datetimeFigureOut">
              <a:rPr lang="en-US" smtClean="0"/>
              <a:t>6/20/19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3CDA83D-700B-CA42-87B5-E10D064894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34A8164-BC6E-4E41-B57E-459B58F912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BED2D-E8B7-7B4D-BC4C-585F7D686A0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5427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2F2B2B58-B996-7D4D-A53F-575C8F7618C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fld id="{5AD24C12-317F-9E41-96F4-F6A76228A1F3}" type="datetime2">
              <a:rPr lang="en-US" sz="1200" b="0" strike="noStrike" spc="-1" smtClean="0">
                <a:latin typeface="Times New Roman"/>
              </a:rPr>
              <a:t>Thursday, June 20, 2019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58F62F7B-6E39-3C4C-A184-718214CA7C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2400" b="0" strike="noStrike" spc="-1">
              <a:latin typeface="Times New Roman"/>
            </a:endParaRP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0F1ABE1-26FA-B541-864C-D5E96955F8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48DF6B03-E4C4-4F92-BD78-C088AB4D850E}" type="slidenum">
              <a:rPr lang="en-US" sz="1200" b="0" strike="noStrike" spc="-1" smtClean="0">
                <a:solidFill>
                  <a:srgbClr val="8B8B8B"/>
                </a:solidFill>
                <a:latin typeface="Calibri"/>
              </a:rPr>
              <a:t>‹#›</a:t>
            </a:fld>
            <a:endParaRPr lang="en-US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56972036"/>
      </p:ext>
    </p:extLst>
  </p:cSld>
  <p:clrMapOvr>
    <a:masterClrMapping/>
  </p:clrMapOvr>
  <p:hf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133FBB-9639-2B4C-9E11-D84D06B023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029F8E-E4C5-B343-98D1-561D74A31E7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C738F07-C586-8141-9A93-60C71795962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8D5137D-949A-CD4A-95C2-BE0B9C6F72D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fld id="{5AD24C12-317F-9E41-96F4-F6A76228A1F3}" type="datetime2">
              <a:rPr lang="en-US" sz="1200" b="0" strike="noStrike" spc="-1" smtClean="0">
                <a:latin typeface="Times New Roman"/>
              </a:rPr>
              <a:t>Thursday, June 20, 2019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02B9A51-FA8D-B440-9BA0-79CC93AC86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2400" b="0" strike="noStrike" spc="-1">
              <a:latin typeface="Times New Roman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AEBF409-D677-044E-A783-7FA126217D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48DF6B03-E4C4-4F92-BD78-C088AB4D850E}" type="slidenum">
              <a:rPr lang="en-US" sz="1200" b="0" strike="noStrike" spc="-1" smtClean="0">
                <a:solidFill>
                  <a:srgbClr val="8B8B8B"/>
                </a:solidFill>
                <a:latin typeface="Calibri"/>
              </a:rPr>
              <a:t>‹#›</a:t>
            </a:fld>
            <a:endParaRPr lang="en-US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802680832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E8E856-7A83-3243-B5C4-6AA91082E37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7160AFE-164F-9141-8164-55C90E70840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667ADDA-A4DE-FB4E-B618-9BC1BBBA7B3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A297FFF-F168-7544-90AD-D2D85146DF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lnSpc>
                <a:spcPct val="100000"/>
              </a:lnSpc>
            </a:pPr>
            <a:fld id="{5AD24C12-317F-9E41-96F4-F6A76228A1F3}" type="datetime2">
              <a:rPr lang="en-US" sz="1200" b="0" strike="noStrike" spc="-1" smtClean="0">
                <a:latin typeface="Times New Roman"/>
              </a:rPr>
              <a:t>Thursday, June 20, 2019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DAE243B-8791-EC4F-8818-63C69F83E4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sz="2400" b="0" strike="noStrike" spc="-1">
              <a:latin typeface="Times New Roman"/>
            </a:endParaRP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32DFEDA-7219-B946-A237-9CE31157FA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48DF6B03-E4C4-4F92-BD78-C088AB4D850E}" type="slidenum">
              <a:rPr lang="en-US" sz="1200" b="0" strike="noStrike" spc="-1" smtClean="0">
                <a:solidFill>
                  <a:srgbClr val="8B8B8B"/>
                </a:solidFill>
                <a:latin typeface="Calibri"/>
              </a:rPr>
              <a:t>‹#›</a:t>
            </a:fld>
            <a:endParaRPr lang="en-US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122106306"/>
      </p:ext>
    </p:extLst>
  </p:cSld>
  <p:clrMapOvr>
    <a:masterClrMapping/>
  </p:clrMapOvr>
  <p:hf hdr="0" ft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17A97F9-9D2F-0645-9191-1A49A56EE0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5753A5C-1413-AE43-9D55-2F92E59EA5A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A4599F4-63DE-8641-AF48-694488078463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lnSpc>
                <a:spcPct val="100000"/>
              </a:lnSpc>
            </a:pPr>
            <a:fld id="{5AD24C12-317F-9E41-96F4-F6A76228A1F3}" type="datetime2">
              <a:rPr lang="en-US" sz="1200" b="0" strike="noStrike" spc="-1" smtClean="0">
                <a:latin typeface="Times New Roman"/>
              </a:rPr>
              <a:t>Thursday, June 20, 2019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15A474-ACBC-2F4B-97A1-152D0FEAB55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sz="2400" b="0" strike="noStrike" spc="-1">
              <a:latin typeface="Times New Roman"/>
            </a:endParaRP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C040F7D-239E-9540-B997-FF3F8B28E15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algn="r">
              <a:lnSpc>
                <a:spcPct val="100000"/>
              </a:lnSpc>
            </a:pPr>
            <a:fld id="{48DF6B03-E4C4-4F92-BD78-C088AB4D850E}" type="slidenum">
              <a:rPr lang="en-US" sz="1200" b="0" strike="noStrike" spc="-1" smtClean="0">
                <a:solidFill>
                  <a:srgbClr val="8B8B8B"/>
                </a:solidFill>
                <a:latin typeface="Calibri"/>
              </a:rPr>
              <a:t>‹#›</a:t>
            </a:fld>
            <a:endParaRPr lang="en-US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1201769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4" r:id="rId1"/>
    <p:sldLayoutId id="2147483715" r:id="rId2"/>
    <p:sldLayoutId id="2147483716" r:id="rId3"/>
    <p:sldLayoutId id="2147483717" r:id="rId4"/>
    <p:sldLayoutId id="2147483718" r:id="rId5"/>
    <p:sldLayoutId id="2147483719" r:id="rId6"/>
    <p:sldLayoutId id="2147483720" r:id="rId7"/>
    <p:sldLayoutId id="2147483721" r:id="rId8"/>
    <p:sldLayoutId id="2147483722" r:id="rId9"/>
    <p:sldLayoutId id="2147483723" r:id="rId10"/>
    <p:sldLayoutId id="2147483724" r:id="rId11"/>
    <p:sldLayoutId id="2147483725" r:id="rId12"/>
  </p:sldLayoutIdLst>
  <p:hf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3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TextShape 1"/>
          <p:cNvSpPr txBox="1"/>
          <p:nvPr/>
        </p:nvSpPr>
        <p:spPr>
          <a:xfrm>
            <a:off x="1523880" y="1628384"/>
            <a:ext cx="9143640" cy="1881256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ctr">
              <a:lnSpc>
                <a:spcPct val="90000"/>
              </a:lnSpc>
            </a:pPr>
            <a:r>
              <a:rPr lang="en-US" sz="6000" b="0" strike="noStrike" spc="-1" dirty="0">
                <a:solidFill>
                  <a:srgbClr val="000000"/>
                </a:solidFill>
                <a:latin typeface="Calibri Light"/>
              </a:rPr>
              <a:t>Malicious Messages Detector</a:t>
            </a:r>
            <a:br>
              <a:rPr dirty="0"/>
            </a:br>
            <a:r>
              <a:rPr lang="en-US" sz="6000" b="0" strike="noStrike" spc="-1" dirty="0">
                <a:solidFill>
                  <a:srgbClr val="000000"/>
                </a:solidFill>
                <a:latin typeface="Calibri Light"/>
              </a:rPr>
              <a:t>Based on Neural Network </a:t>
            </a:r>
            <a:endParaRPr lang="en-US" sz="60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4" name="TextShape 2"/>
          <p:cNvSpPr txBox="1"/>
          <p:nvPr/>
        </p:nvSpPr>
        <p:spPr>
          <a:xfrm>
            <a:off x="1523880" y="4142880"/>
            <a:ext cx="9143640" cy="1227240"/>
          </a:xfrm>
          <a:prstGeom prst="rect">
            <a:avLst/>
          </a:prstGeom>
          <a:noFill/>
          <a:ln>
            <a:noFill/>
          </a:ln>
        </p:spPr>
        <p:txBody>
          <a:bodyPr>
            <a:normAutofit fontScale="92500" lnSpcReduction="10000"/>
          </a:bodyPr>
          <a:lstStyle/>
          <a:p>
            <a:pPr algn="r">
              <a:lnSpc>
                <a:spcPct val="90000"/>
              </a:lnSpc>
              <a:spcBef>
                <a:spcPts val="1001"/>
              </a:spcBef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Supervisor: Jean-Philippe MONTEUUIS</a:t>
            </a:r>
            <a:endParaRPr lang="en-US" sz="2400" b="0" strike="noStrike" spc="-1">
              <a:latin typeface="Arial"/>
            </a:endParaRPr>
          </a:p>
          <a:p>
            <a:pPr algn="r">
              <a:lnSpc>
                <a:spcPct val="90000"/>
              </a:lnSpc>
              <a:spcBef>
                <a:spcPts val="1001"/>
              </a:spcBef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Guodong SUN </a:t>
            </a:r>
            <a:endParaRPr lang="en-US" sz="2400" b="0" strike="noStrike" spc="-1">
              <a:latin typeface="Arial"/>
            </a:endParaRPr>
          </a:p>
          <a:p>
            <a:pPr algn="r">
              <a:lnSpc>
                <a:spcPct val="90000"/>
              </a:lnSpc>
              <a:spcBef>
                <a:spcPts val="1001"/>
              </a:spcBef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Liang WANG</a:t>
            </a:r>
            <a:endParaRPr lang="en-US" sz="2400" b="0" strike="noStrike" spc="-1">
              <a:latin typeface="Arial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E24D97D-B09C-784B-9F12-8F9A1D828E41}"/>
              </a:ext>
            </a:extLst>
          </p:cNvPr>
          <p:cNvSpPr txBox="1"/>
          <p:nvPr/>
        </p:nvSpPr>
        <p:spPr>
          <a:xfrm>
            <a:off x="1523880" y="1290181"/>
            <a:ext cx="30040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SR2I 208</a:t>
            </a:r>
            <a:r>
              <a:rPr lang="en-US" altLang="zh-CN" dirty="0"/>
              <a:t>.</a:t>
            </a:r>
            <a:r>
              <a:rPr lang="en-US" dirty="0"/>
              <a:t> Project of the </a:t>
            </a:r>
            <a:r>
              <a:rPr lang="en-US" dirty="0" err="1"/>
              <a:t>Filiere</a:t>
            </a:r>
            <a:endParaRPr lang="en-US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B4937BA-B5EB-F54A-B139-1AD7620A49E5}"/>
              </a:ext>
            </a:extLst>
          </p:cNvPr>
          <p:cNvSpPr txBox="1"/>
          <p:nvPr/>
        </p:nvSpPr>
        <p:spPr>
          <a:xfrm>
            <a:off x="1523880" y="5185454"/>
            <a:ext cx="14830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24</a:t>
            </a:r>
            <a:r>
              <a:rPr lang="zh-CN" altLang="en-US" dirty="0"/>
              <a:t> </a:t>
            </a:r>
            <a:r>
              <a:rPr lang="en-US" altLang="zh-CN" dirty="0"/>
              <a:t>June,</a:t>
            </a:r>
            <a:r>
              <a:rPr lang="zh-CN" altLang="en-US" dirty="0"/>
              <a:t> </a:t>
            </a:r>
            <a:r>
              <a:rPr lang="en-US" altLang="zh-CN" dirty="0"/>
              <a:t>2019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TextShape 2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3" name="Picture 2" descr="A screenshot of a cell phone&#10;&#10;Description automatically generated">
            <a:extLst>
              <a:ext uri="{FF2B5EF4-FFF2-40B4-BE49-F238E27FC236}">
                <a16:creationId xmlns:a16="http://schemas.microsoft.com/office/drawing/2014/main" id="{48B49B54-78F4-4A43-9668-A3217B8F51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05402" y="413787"/>
            <a:ext cx="8290991" cy="5762733"/>
          </a:xfrm>
          <a:prstGeom prst="rect">
            <a:avLst/>
          </a:prstGeom>
        </p:spPr>
      </p:pic>
      <p:sp>
        <p:nvSpPr>
          <p:cNvPr id="7" name="CustomShape 2">
            <a:extLst>
              <a:ext uri="{FF2B5EF4-FFF2-40B4-BE49-F238E27FC236}">
                <a16:creationId xmlns:a16="http://schemas.microsoft.com/office/drawing/2014/main" id="{1D1CC7A4-921A-7547-A010-595740F5763E}"/>
              </a:ext>
            </a:extLst>
          </p:cNvPr>
          <p:cNvSpPr/>
          <p:nvPr/>
        </p:nvSpPr>
        <p:spPr>
          <a:xfrm>
            <a:off x="0" y="0"/>
            <a:ext cx="1532586" cy="685764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" name="TextShape 3">
            <a:extLst>
              <a:ext uri="{FF2B5EF4-FFF2-40B4-BE49-F238E27FC236}">
                <a16:creationId xmlns:a16="http://schemas.microsoft.com/office/drawing/2014/main" id="{0AA06D84-98AA-D14E-9D7C-4EA5F21446C5}"/>
              </a:ext>
            </a:extLst>
          </p:cNvPr>
          <p:cNvSpPr txBox="1"/>
          <p:nvPr/>
        </p:nvSpPr>
        <p:spPr>
          <a:xfrm>
            <a:off x="57257" y="2176940"/>
            <a:ext cx="2167322" cy="2503759"/>
          </a:xfrm>
          <a:prstGeom prst="rect">
            <a:avLst/>
          </a:prstGeom>
          <a:solidFill>
            <a:srgbClr val="262626"/>
          </a:solidFill>
          <a:ln w="174600">
            <a:solidFill>
              <a:srgbClr val="262626"/>
            </a:solidFill>
            <a:round/>
          </a:ln>
        </p:spPr>
        <p:txBody>
          <a:bodyPr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altLang="zh-CN" sz="2600" b="0" strike="noStrike" spc="-1" dirty="0">
                <a:solidFill>
                  <a:srgbClr val="FFFFFF"/>
                </a:solidFill>
                <a:latin typeface="Calibri Light"/>
              </a:rPr>
              <a:t>Obtaining</a:t>
            </a:r>
            <a:endParaRPr lang="en-US" sz="2600" b="0" strike="noStrike" spc="-1" dirty="0">
              <a:solidFill>
                <a:srgbClr val="FFFFFF"/>
              </a:solidFill>
              <a:latin typeface="Calibri Light"/>
            </a:endParaRPr>
          </a:p>
          <a:p>
            <a:pPr algn="ctr">
              <a:lnSpc>
                <a:spcPct val="90000"/>
              </a:lnSpc>
            </a:pPr>
            <a:r>
              <a:rPr lang="en-US" sz="2600" b="0" strike="noStrike" spc="-1" dirty="0">
                <a:solidFill>
                  <a:srgbClr val="FFFFFF"/>
                </a:solidFill>
                <a:latin typeface="Calibri Light"/>
              </a:rPr>
              <a:t>Feature vectors</a:t>
            </a:r>
            <a:endParaRPr lang="en-US" sz="26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8A6CDB8D-9EC2-D543-8EC6-6548688F986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48DF6B03-E4C4-4F92-BD78-C088AB4D850E}" type="slidenum">
              <a:rPr lang="en-US" sz="1200" b="0" strike="noStrike" spc="-1" smtClean="0">
                <a:solidFill>
                  <a:srgbClr val="8B8B8B"/>
                </a:solidFill>
                <a:latin typeface="Calibri"/>
              </a:rPr>
              <a:t>10</a:t>
            </a:fld>
            <a:endParaRPr lang="en-US" sz="1200" b="0" strike="noStrike" spc="-1">
              <a:latin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57DA8D6F-33D2-6F42-BAC5-D533490B174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055055977"/>
              </p:ext>
            </p:extLst>
          </p:nvPr>
        </p:nvGraphicFramePr>
        <p:xfrm>
          <a:off x="1713012" y="2560991"/>
          <a:ext cx="8765736" cy="34005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60956">
                  <a:extLst>
                    <a:ext uri="{9D8B030D-6E8A-4147-A177-3AD203B41FA5}">
                      <a16:colId xmlns:a16="http://schemas.microsoft.com/office/drawing/2014/main" val="3848951935"/>
                    </a:ext>
                  </a:extLst>
                </a:gridCol>
                <a:gridCol w="1460956">
                  <a:extLst>
                    <a:ext uri="{9D8B030D-6E8A-4147-A177-3AD203B41FA5}">
                      <a16:colId xmlns:a16="http://schemas.microsoft.com/office/drawing/2014/main" val="3332976337"/>
                    </a:ext>
                  </a:extLst>
                </a:gridCol>
                <a:gridCol w="1460956">
                  <a:extLst>
                    <a:ext uri="{9D8B030D-6E8A-4147-A177-3AD203B41FA5}">
                      <a16:colId xmlns:a16="http://schemas.microsoft.com/office/drawing/2014/main" val="2720598082"/>
                    </a:ext>
                  </a:extLst>
                </a:gridCol>
                <a:gridCol w="1460956">
                  <a:extLst>
                    <a:ext uri="{9D8B030D-6E8A-4147-A177-3AD203B41FA5}">
                      <a16:colId xmlns:a16="http://schemas.microsoft.com/office/drawing/2014/main" val="1386660077"/>
                    </a:ext>
                  </a:extLst>
                </a:gridCol>
                <a:gridCol w="1460956">
                  <a:extLst>
                    <a:ext uri="{9D8B030D-6E8A-4147-A177-3AD203B41FA5}">
                      <a16:colId xmlns:a16="http://schemas.microsoft.com/office/drawing/2014/main" val="212935805"/>
                    </a:ext>
                  </a:extLst>
                </a:gridCol>
                <a:gridCol w="1460956">
                  <a:extLst>
                    <a:ext uri="{9D8B030D-6E8A-4147-A177-3AD203B41FA5}">
                      <a16:colId xmlns:a16="http://schemas.microsoft.com/office/drawing/2014/main" val="2578425116"/>
                    </a:ext>
                  </a:extLst>
                </a:gridCol>
              </a:tblGrid>
              <a:tr h="42507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Sessions</a:t>
                      </a:r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Training datasets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algn="ctr"/>
                      <a:r>
                        <a:rPr lang="en-US" dirty="0"/>
                        <a:t>Testing datasets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598721063"/>
                  </a:ext>
                </a:extLst>
              </a:tr>
              <a:tr h="425073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Attack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Normal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Attack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dirty="0"/>
                        <a:t>Normal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52417341"/>
                  </a:ext>
                </a:extLst>
              </a:tr>
              <a:tr h="425073">
                <a:tc>
                  <a:txBody>
                    <a:bodyPr/>
                    <a:lstStyle/>
                    <a:p>
                      <a:r>
                        <a:rPr lang="en-US" dirty="0"/>
                        <a:t>Type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30588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0.3122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0.6877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0.3228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0.6771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54007215"/>
                  </a:ext>
                </a:extLst>
              </a:tr>
              <a:tr h="425073">
                <a:tc>
                  <a:txBody>
                    <a:bodyPr/>
                    <a:lstStyle/>
                    <a:p>
                      <a:r>
                        <a:rPr lang="en-US" dirty="0"/>
                        <a:t>Type 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30588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0.3142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0.6857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0.3146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0.6853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61062897"/>
                  </a:ext>
                </a:extLst>
              </a:tr>
              <a:tr h="425073">
                <a:tc>
                  <a:txBody>
                    <a:bodyPr/>
                    <a:lstStyle/>
                    <a:p>
                      <a:r>
                        <a:rPr lang="en-US" dirty="0"/>
                        <a:t>Type 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30642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0.3456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0.6543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0.3414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0.6585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74646156"/>
                  </a:ext>
                </a:extLst>
              </a:tr>
              <a:tr h="425073">
                <a:tc>
                  <a:txBody>
                    <a:bodyPr/>
                    <a:lstStyle/>
                    <a:p>
                      <a:r>
                        <a:rPr lang="en-US" dirty="0"/>
                        <a:t>Type 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30596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0.2582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0.7417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0.2424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0.7575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46403198"/>
                  </a:ext>
                </a:extLst>
              </a:tr>
              <a:tr h="425073">
                <a:tc>
                  <a:txBody>
                    <a:bodyPr/>
                    <a:lstStyle/>
                    <a:p>
                      <a:r>
                        <a:rPr lang="en-US" dirty="0"/>
                        <a:t>Type 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30601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0.2982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0.7017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0.2888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0.7111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0182272"/>
                  </a:ext>
                </a:extLst>
              </a:tr>
              <a:tr h="425073">
                <a:tc>
                  <a:txBody>
                    <a:bodyPr/>
                    <a:lstStyle/>
                    <a:p>
                      <a:r>
                        <a:rPr lang="en-US" dirty="0"/>
                        <a:t>All data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153015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0.3047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0.6952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0.3060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0.6939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1125660"/>
                  </a:ext>
                </a:extLst>
              </a:tr>
            </a:tbl>
          </a:graphicData>
        </a:graphic>
      </p:graphicFrame>
      <p:sp>
        <p:nvSpPr>
          <p:cNvPr id="5" name="CustomShape 1">
            <a:extLst>
              <a:ext uri="{FF2B5EF4-FFF2-40B4-BE49-F238E27FC236}">
                <a16:creationId xmlns:a16="http://schemas.microsoft.com/office/drawing/2014/main" id="{26B4B671-0563-8345-B515-80E64F90D5D9}"/>
              </a:ext>
            </a:extLst>
          </p:cNvPr>
          <p:cNvSpPr/>
          <p:nvPr/>
        </p:nvSpPr>
        <p:spPr>
          <a:xfrm>
            <a:off x="0" y="651600"/>
            <a:ext cx="12191760" cy="736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" name="TextShape 2">
            <a:extLst>
              <a:ext uri="{FF2B5EF4-FFF2-40B4-BE49-F238E27FC236}">
                <a16:creationId xmlns:a16="http://schemas.microsoft.com/office/drawing/2014/main" id="{22AB59CB-CFF6-1747-83E5-1AD317E17574}"/>
              </a:ext>
            </a:extLst>
          </p:cNvPr>
          <p:cNvSpPr txBox="1"/>
          <p:nvPr/>
        </p:nvSpPr>
        <p:spPr>
          <a:xfrm>
            <a:off x="556560" y="643320"/>
            <a:ext cx="11210400" cy="7444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3000" spc="-1" dirty="0">
                <a:solidFill>
                  <a:srgbClr val="FFFFFF"/>
                </a:solidFill>
                <a:latin typeface="Calibri Light"/>
              </a:rPr>
              <a:t>Splitting the datasets</a:t>
            </a:r>
            <a:endParaRPr lang="en-US" sz="30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704DE94-238C-E849-8071-7B586D54C64C}"/>
              </a:ext>
            </a:extLst>
          </p:cNvPr>
          <p:cNvSpPr txBox="1"/>
          <p:nvPr/>
        </p:nvSpPr>
        <p:spPr>
          <a:xfrm>
            <a:off x="999029" y="1594652"/>
            <a:ext cx="7752187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/>
              <a:t>We split the datasets into </a:t>
            </a:r>
            <a:r>
              <a:rPr lang="en-US" altLang="zh-CN" sz="2000" dirty="0"/>
              <a:t>two</a:t>
            </a:r>
            <a:r>
              <a:rPr lang="zh-CN" altLang="en-US" sz="2000" dirty="0"/>
              <a:t> </a:t>
            </a:r>
            <a:r>
              <a:rPr lang="en-US" altLang="zh-CN" sz="2000" dirty="0"/>
              <a:t>parts:</a:t>
            </a:r>
            <a:r>
              <a:rPr lang="zh-CN" altLang="en-US" sz="2000" dirty="0"/>
              <a:t> </a:t>
            </a:r>
            <a:r>
              <a:rPr lang="en-US" sz="2000" dirty="0"/>
              <a:t>80% for training and 20% for testing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A4178F5-450E-2A42-AD20-7B150E9189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48DF6B03-E4C4-4F92-BD78-C088AB4D850E}" type="slidenum">
              <a:rPr lang="en-US" sz="1200" b="0" strike="noStrike" spc="-1" smtClean="0">
                <a:solidFill>
                  <a:srgbClr val="8B8B8B"/>
                </a:solidFill>
                <a:latin typeface="Calibri"/>
              </a:rPr>
              <a:t>11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EE51FFB-6A6C-1E45-BBE7-C360E4EB2DBC}"/>
              </a:ext>
            </a:extLst>
          </p:cNvPr>
          <p:cNvSpPr txBox="1"/>
          <p:nvPr/>
        </p:nvSpPr>
        <p:spPr>
          <a:xfrm>
            <a:off x="3848399" y="2201615"/>
            <a:ext cx="476220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Table:</a:t>
            </a:r>
            <a:r>
              <a:rPr lang="zh-CN" altLang="en-US" dirty="0"/>
              <a:t> </a:t>
            </a:r>
            <a:r>
              <a:rPr lang="en-US" altLang="zh-CN" dirty="0"/>
              <a:t>Statistics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split</a:t>
            </a:r>
            <a:r>
              <a:rPr lang="zh-CN" altLang="en-US" dirty="0"/>
              <a:t> </a:t>
            </a:r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(feature</a:t>
            </a:r>
            <a:r>
              <a:rPr lang="zh-CN" altLang="en-US" dirty="0"/>
              <a:t> </a:t>
            </a:r>
            <a:r>
              <a:rPr lang="en-US" altLang="zh-CN" dirty="0"/>
              <a:t>vector)</a:t>
            </a:r>
            <a:r>
              <a:rPr lang="zh-CN" altLang="en-US" dirty="0"/>
              <a:t> </a:t>
            </a:r>
            <a:r>
              <a:rPr lang="en-US" altLang="zh-CN" dirty="0"/>
              <a:t>set.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518D4-A08B-7F49-A701-95350F34D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Neural</a:t>
            </a:r>
            <a:r>
              <a:rPr lang="zh-CN" altLang="en-US" dirty="0"/>
              <a:t> </a:t>
            </a:r>
            <a:r>
              <a:rPr lang="en-US" altLang="zh-CN" dirty="0"/>
              <a:t>Network</a:t>
            </a:r>
            <a:r>
              <a:rPr lang="zh-CN" altLang="en-US" dirty="0"/>
              <a:t> </a:t>
            </a:r>
            <a:r>
              <a:rPr lang="en-US" altLang="zh-CN" dirty="0"/>
              <a:t>based</a:t>
            </a:r>
            <a:r>
              <a:rPr lang="zh-CN" altLang="en-US" dirty="0"/>
              <a:t> </a:t>
            </a:r>
            <a:r>
              <a:rPr lang="en-US" altLang="zh-CN" dirty="0"/>
              <a:t>Detector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2F71E2-1E0A-5943-9FD8-6F94D54F3B3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1865C998-10F9-644F-9DB4-E52848CCE6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48DF6B03-E4C4-4F92-BD78-C088AB4D850E}" type="slidenum">
              <a:rPr lang="en-US" sz="1200" b="0" strike="noStrike" spc="-1" smtClean="0">
                <a:solidFill>
                  <a:srgbClr val="8B8B8B"/>
                </a:solidFill>
                <a:latin typeface="Calibri"/>
              </a:rPr>
              <a:t>12</a:t>
            </a:fld>
            <a:endParaRPr lang="en-US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9249504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stomShape 1">
            <a:extLst>
              <a:ext uri="{FF2B5EF4-FFF2-40B4-BE49-F238E27FC236}">
                <a16:creationId xmlns:a16="http://schemas.microsoft.com/office/drawing/2014/main" id="{38BB1E52-DAA1-6846-8650-D921AB224E61}"/>
              </a:ext>
            </a:extLst>
          </p:cNvPr>
          <p:cNvSpPr/>
          <p:nvPr/>
        </p:nvSpPr>
        <p:spPr>
          <a:xfrm>
            <a:off x="0" y="651600"/>
            <a:ext cx="12191760" cy="736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" name="TextShape 2">
            <a:extLst>
              <a:ext uri="{FF2B5EF4-FFF2-40B4-BE49-F238E27FC236}">
                <a16:creationId xmlns:a16="http://schemas.microsoft.com/office/drawing/2014/main" id="{88239CC4-D6DE-2F4B-8514-48615C5FC58F}"/>
              </a:ext>
            </a:extLst>
          </p:cNvPr>
          <p:cNvSpPr txBox="1"/>
          <p:nvPr/>
        </p:nvSpPr>
        <p:spPr>
          <a:xfrm>
            <a:off x="556560" y="643320"/>
            <a:ext cx="11210400" cy="7444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3000" spc="-1" dirty="0">
                <a:solidFill>
                  <a:srgbClr val="FFFFFF"/>
                </a:solidFill>
                <a:latin typeface="Calibri Light"/>
              </a:rPr>
              <a:t>Our Neural Network Model</a:t>
            </a:r>
            <a:endParaRPr lang="en-US" sz="3000" b="0" strike="noStrike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7" name="Picture 6" descr="A picture containing screenshot, text&#10;&#10;Description automatically generated">
            <a:extLst>
              <a:ext uri="{FF2B5EF4-FFF2-40B4-BE49-F238E27FC236}">
                <a16:creationId xmlns:a16="http://schemas.microsoft.com/office/drawing/2014/main" id="{3FC4FD99-F98E-2F4B-9F4B-A4F8013901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74206" y="2205799"/>
            <a:ext cx="9043348" cy="35812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461924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2E1B83-4B03-C547-89F4-243E2977B7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sz="5400" dirty="0"/>
              <a:t>Part</a:t>
            </a:r>
            <a:r>
              <a:rPr lang="zh-CN" altLang="en-US" sz="5400" dirty="0"/>
              <a:t> </a:t>
            </a:r>
            <a:r>
              <a:rPr lang="en-US" altLang="zh-CN" sz="5400" dirty="0"/>
              <a:t>1:</a:t>
            </a:r>
            <a:r>
              <a:rPr lang="zh-CN" altLang="en-US" sz="5400" dirty="0"/>
              <a:t> </a:t>
            </a:r>
            <a:r>
              <a:rPr lang="en-US" altLang="zh-CN" sz="5400" dirty="0"/>
              <a:t>Abnormity</a:t>
            </a:r>
            <a:r>
              <a:rPr lang="zh-CN" altLang="en-US" sz="5400" dirty="0"/>
              <a:t> </a:t>
            </a:r>
            <a:r>
              <a:rPr lang="en-US" altLang="zh-CN" sz="5400" dirty="0"/>
              <a:t>Detector</a:t>
            </a:r>
            <a:endParaRPr lang="en-US" sz="5400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C6F0829-593F-B84D-A0D0-5AD1569E02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9FD30A-3E8C-204A-AB74-515367C172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48DF6B03-E4C4-4F92-BD78-C088AB4D850E}" type="slidenum">
              <a:rPr lang="en-US" sz="1200" b="0" strike="noStrike" spc="-1" smtClean="0">
                <a:solidFill>
                  <a:srgbClr val="8B8B8B"/>
                </a:solidFill>
                <a:latin typeface="Calibri"/>
              </a:rPr>
              <a:t>14</a:t>
            </a:fld>
            <a:endParaRPr lang="en-US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1238146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CustomShape 1"/>
          <p:cNvSpPr/>
          <p:nvPr/>
        </p:nvSpPr>
        <p:spPr>
          <a:xfrm>
            <a:off x="240" y="222124"/>
            <a:ext cx="12191760" cy="685764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5" name="CustomShape 2"/>
          <p:cNvSpPr/>
          <p:nvPr/>
        </p:nvSpPr>
        <p:spPr>
          <a:xfrm>
            <a:off x="0" y="0"/>
            <a:ext cx="2013120" cy="685764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46" name="TextShape 3"/>
          <p:cNvSpPr txBox="1"/>
          <p:nvPr/>
        </p:nvSpPr>
        <p:spPr>
          <a:xfrm>
            <a:off x="244200" y="2074320"/>
            <a:ext cx="2751840" cy="2709000"/>
          </a:xfrm>
          <a:prstGeom prst="rect">
            <a:avLst/>
          </a:prstGeom>
          <a:solidFill>
            <a:srgbClr val="262626"/>
          </a:solidFill>
          <a:ln w="174600">
            <a:solidFill>
              <a:srgbClr val="262626"/>
            </a:solidFill>
            <a:round/>
          </a:ln>
        </p:spPr>
        <p:txBody>
          <a:bodyPr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2600" b="0" strike="noStrike" spc="-1">
                <a:solidFill>
                  <a:srgbClr val="FFFFFF"/>
                </a:solidFill>
                <a:latin typeface="Calibri Light"/>
              </a:rPr>
              <a:t>Detector Model</a:t>
            </a:r>
            <a:endParaRPr lang="en-US" sz="26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8" name="CustomShape 4"/>
          <p:cNvSpPr/>
          <p:nvPr/>
        </p:nvSpPr>
        <p:spPr>
          <a:xfrm>
            <a:off x="4877625" y="5838712"/>
            <a:ext cx="4705920" cy="700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</a:rPr>
              <a:t>Loss function: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Calibri"/>
              </a:rPr>
              <a:t>Mean_Absolute_Error</a:t>
            </a:r>
            <a:endParaRPr lang="en-US" sz="20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</a:rPr>
              <a:t>Optimizer: </a:t>
            </a:r>
            <a:r>
              <a:rPr lang="en-US" sz="2000" b="0" strike="noStrike" spc="-1" dirty="0" err="1">
                <a:solidFill>
                  <a:srgbClr val="000000"/>
                </a:solidFill>
                <a:latin typeface="Calibri"/>
              </a:rPr>
              <a:t>RMSprop</a:t>
            </a:r>
            <a:endParaRPr lang="en-US" sz="2000" b="0" strike="noStrike" spc="-1" dirty="0">
              <a:latin typeface="Arial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162FD384-ED8F-5649-8D9A-E8D9C5432A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48DF6B03-E4C4-4F92-BD78-C088AB4D850E}" type="slidenum">
              <a:rPr lang="en-US" sz="1200" b="0" strike="noStrike" spc="-1" smtClean="0">
                <a:solidFill>
                  <a:srgbClr val="8B8B8B"/>
                </a:solidFill>
                <a:latin typeface="Calibri"/>
              </a:rPr>
              <a:t>15</a:t>
            </a:fld>
            <a:endParaRPr lang="en-US" sz="1200" b="0" strike="noStrike" spc="-1">
              <a:latin typeface="Times New Roman"/>
            </a:endParaRPr>
          </a:p>
        </p:txBody>
      </p:sp>
      <p:pic>
        <p:nvPicPr>
          <p:cNvPr id="4" name="Picture 3" descr="A close up of a map&#10;&#10;Description automatically generated">
            <a:extLst>
              <a:ext uri="{FF2B5EF4-FFF2-40B4-BE49-F238E27FC236}">
                <a16:creationId xmlns:a16="http://schemas.microsoft.com/office/drawing/2014/main" id="{D9B59DFE-8706-E249-97A4-827CCF7BA48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0500" y="638826"/>
            <a:ext cx="8877300" cy="501732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A29776CB-252E-8040-B818-2E164DC45EB1}"/>
              </a:ext>
            </a:extLst>
          </p:cNvPr>
          <p:cNvSpPr txBox="1"/>
          <p:nvPr/>
        </p:nvSpPr>
        <p:spPr>
          <a:xfrm>
            <a:off x="4877625" y="269494"/>
            <a:ext cx="465428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Fig:</a:t>
            </a:r>
            <a:r>
              <a:rPr lang="zh-CN" altLang="en-US" dirty="0"/>
              <a:t> </a:t>
            </a:r>
            <a:r>
              <a:rPr lang="en-US" altLang="zh-CN" dirty="0"/>
              <a:t>structure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neural</a:t>
            </a:r>
            <a:r>
              <a:rPr lang="zh-CN" altLang="en-US" dirty="0"/>
              <a:t> </a:t>
            </a:r>
            <a:r>
              <a:rPr lang="en-US" altLang="zh-CN" dirty="0"/>
              <a:t>network</a:t>
            </a:r>
            <a:r>
              <a:rPr lang="zh-CN" altLang="en-US" dirty="0"/>
              <a:t> </a:t>
            </a:r>
            <a:r>
              <a:rPr lang="en-US" altLang="zh-CN" dirty="0"/>
              <a:t>based</a:t>
            </a:r>
            <a:r>
              <a:rPr lang="zh-CN" altLang="en-US" dirty="0"/>
              <a:t> </a:t>
            </a:r>
            <a:r>
              <a:rPr lang="en-US" altLang="zh-CN" dirty="0"/>
              <a:t>detector.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4400" b="0" strike="noStrike" spc="-1">
                <a:solidFill>
                  <a:srgbClr val="000000"/>
                </a:solidFill>
                <a:latin typeface="Calibri Light"/>
              </a:rPr>
              <a:t>Chose of parameters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37" name="Picture 136"/>
          <p:cNvPicPr/>
          <p:nvPr/>
        </p:nvPicPr>
        <p:blipFill>
          <a:blip r:embed="rId2"/>
          <a:stretch/>
        </p:blipFill>
        <p:spPr>
          <a:xfrm rot="21585000">
            <a:off x="-182520" y="2959560"/>
            <a:ext cx="5133600" cy="2709360"/>
          </a:xfrm>
          <a:prstGeom prst="rect">
            <a:avLst/>
          </a:prstGeom>
          <a:ln>
            <a:noFill/>
          </a:ln>
        </p:spPr>
      </p:pic>
      <p:pic>
        <p:nvPicPr>
          <p:cNvPr id="138" name="Picture 137"/>
          <p:cNvPicPr/>
          <p:nvPr/>
        </p:nvPicPr>
        <p:blipFill>
          <a:blip r:embed="rId3"/>
          <a:stretch/>
        </p:blipFill>
        <p:spPr>
          <a:xfrm>
            <a:off x="4114800" y="3017520"/>
            <a:ext cx="4422960" cy="2560320"/>
          </a:xfrm>
          <a:prstGeom prst="rect">
            <a:avLst/>
          </a:prstGeom>
          <a:ln>
            <a:noFill/>
          </a:ln>
        </p:spPr>
      </p:pic>
      <p:pic>
        <p:nvPicPr>
          <p:cNvPr id="139" name="Picture 138"/>
          <p:cNvPicPr/>
          <p:nvPr/>
        </p:nvPicPr>
        <p:blipFill>
          <a:blip r:embed="rId4"/>
          <a:stretch/>
        </p:blipFill>
        <p:spPr>
          <a:xfrm>
            <a:off x="7955280" y="2900880"/>
            <a:ext cx="4592520" cy="2768400"/>
          </a:xfrm>
          <a:prstGeom prst="rect">
            <a:avLst/>
          </a:prstGeom>
          <a:ln>
            <a:noFill/>
          </a:ln>
        </p:spPr>
      </p:pic>
      <p:sp>
        <p:nvSpPr>
          <p:cNvPr id="140" name="TextShape 2"/>
          <p:cNvSpPr txBox="1"/>
          <p:nvPr/>
        </p:nvSpPr>
        <p:spPr>
          <a:xfrm>
            <a:off x="-365400" y="1459800"/>
            <a:ext cx="10515240" cy="82620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pPr algn="ctr"/>
            <a:r>
              <a:rPr lang="en-US" sz="1300" b="0" strike="noStrike" spc="-1">
                <a:latin typeface="Arial"/>
              </a:rPr>
              <a:t>According to the expirement, we find  best parameters in active function, loss function and optimizer function.   </a:t>
            </a:r>
          </a:p>
        </p:txBody>
      </p:sp>
      <p:sp>
        <p:nvSpPr>
          <p:cNvPr id="141" name="CustomShape 3"/>
          <p:cNvSpPr/>
          <p:nvPr/>
        </p:nvSpPr>
        <p:spPr>
          <a:xfrm>
            <a:off x="914400" y="3108960"/>
            <a:ext cx="731520" cy="182880"/>
          </a:xfrm>
          <a:custGeom>
            <a:avLst/>
            <a:gdLst/>
            <a:ahLst/>
            <a:cxnLst/>
            <a:rect l="0" t="0" r="r" b="b"/>
            <a:pathLst>
              <a:path w="2034" h="510">
                <a:moveTo>
                  <a:pt x="2033" y="127"/>
                </a:moveTo>
                <a:lnTo>
                  <a:pt x="508" y="127"/>
                </a:lnTo>
                <a:lnTo>
                  <a:pt x="508" y="0"/>
                </a:lnTo>
                <a:lnTo>
                  <a:pt x="0" y="254"/>
                </a:lnTo>
                <a:lnTo>
                  <a:pt x="508" y="509"/>
                </a:lnTo>
                <a:lnTo>
                  <a:pt x="508" y="381"/>
                </a:lnTo>
                <a:lnTo>
                  <a:pt x="2033" y="381"/>
                </a:lnTo>
                <a:lnTo>
                  <a:pt x="2033" y="127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2" name="CustomShape 4"/>
          <p:cNvSpPr/>
          <p:nvPr/>
        </p:nvSpPr>
        <p:spPr>
          <a:xfrm>
            <a:off x="5394960" y="3108960"/>
            <a:ext cx="731520" cy="182880"/>
          </a:xfrm>
          <a:custGeom>
            <a:avLst/>
            <a:gdLst/>
            <a:ahLst/>
            <a:cxnLst/>
            <a:rect l="0" t="0" r="r" b="b"/>
            <a:pathLst>
              <a:path w="2034" h="510">
                <a:moveTo>
                  <a:pt x="2033" y="127"/>
                </a:moveTo>
                <a:lnTo>
                  <a:pt x="508" y="127"/>
                </a:lnTo>
                <a:lnTo>
                  <a:pt x="508" y="0"/>
                </a:lnTo>
                <a:lnTo>
                  <a:pt x="0" y="254"/>
                </a:lnTo>
                <a:lnTo>
                  <a:pt x="508" y="509"/>
                </a:lnTo>
                <a:lnTo>
                  <a:pt x="508" y="381"/>
                </a:lnTo>
                <a:lnTo>
                  <a:pt x="2033" y="381"/>
                </a:lnTo>
                <a:lnTo>
                  <a:pt x="2033" y="127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143" name="CustomShape 5"/>
          <p:cNvSpPr/>
          <p:nvPr/>
        </p:nvSpPr>
        <p:spPr>
          <a:xfrm>
            <a:off x="9784080" y="3474720"/>
            <a:ext cx="731520" cy="182880"/>
          </a:xfrm>
          <a:custGeom>
            <a:avLst/>
            <a:gdLst/>
            <a:ahLst/>
            <a:cxnLst/>
            <a:rect l="0" t="0" r="r" b="b"/>
            <a:pathLst>
              <a:path w="2034" h="510">
                <a:moveTo>
                  <a:pt x="2033" y="127"/>
                </a:moveTo>
                <a:lnTo>
                  <a:pt x="508" y="127"/>
                </a:lnTo>
                <a:lnTo>
                  <a:pt x="508" y="0"/>
                </a:lnTo>
                <a:lnTo>
                  <a:pt x="0" y="254"/>
                </a:lnTo>
                <a:lnTo>
                  <a:pt x="508" y="509"/>
                </a:lnTo>
                <a:lnTo>
                  <a:pt x="508" y="381"/>
                </a:lnTo>
                <a:lnTo>
                  <a:pt x="2033" y="381"/>
                </a:lnTo>
                <a:lnTo>
                  <a:pt x="2033" y="127"/>
                </a:lnTo>
              </a:path>
            </a:pathLst>
          </a:custGeom>
          <a:solidFill>
            <a:srgbClr val="729FCF"/>
          </a:solidFill>
          <a:ln>
            <a:solidFill>
              <a:srgbClr val="3465A4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TextShape 1"/>
          <p:cNvSpPr txBox="1"/>
          <p:nvPr/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4400" b="0" strike="noStrike" spc="-1">
                <a:solidFill>
                  <a:srgbClr val="000000"/>
                </a:solidFill>
                <a:latin typeface="Calibri Light"/>
              </a:rPr>
              <a:t>Comparison: dataset with feature and original dataset 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50" name="Picture 149"/>
          <p:cNvPicPr/>
          <p:nvPr/>
        </p:nvPicPr>
        <p:blipFill>
          <a:blip r:embed="rId2"/>
          <a:stretch/>
        </p:blipFill>
        <p:spPr>
          <a:xfrm>
            <a:off x="1097280" y="1635120"/>
            <a:ext cx="8046720" cy="4582800"/>
          </a:xfrm>
          <a:prstGeom prst="rect">
            <a:avLst/>
          </a:prstGeom>
          <a:ln>
            <a:noFill/>
          </a:ln>
        </p:spPr>
      </p:pic>
      <p:pic>
        <p:nvPicPr>
          <p:cNvPr id="151" name="Picture 150"/>
          <p:cNvPicPr/>
          <p:nvPr/>
        </p:nvPicPr>
        <p:blipFill>
          <a:blip r:embed="rId3"/>
          <a:stretch/>
        </p:blipFill>
        <p:spPr>
          <a:xfrm>
            <a:off x="1371600" y="1755720"/>
            <a:ext cx="7516080" cy="4187880"/>
          </a:xfrm>
          <a:prstGeom prst="rect">
            <a:avLst/>
          </a:prstGeom>
          <a:ln>
            <a:noFill/>
          </a:ln>
        </p:spPr>
      </p:pic>
      <p:pic>
        <p:nvPicPr>
          <p:cNvPr id="152" name="Picture 151"/>
          <p:cNvPicPr/>
          <p:nvPr/>
        </p:nvPicPr>
        <p:blipFill>
          <a:blip r:embed="rId4"/>
          <a:stretch/>
        </p:blipFill>
        <p:spPr>
          <a:xfrm>
            <a:off x="1463040" y="1828800"/>
            <a:ext cx="7772400" cy="4430160"/>
          </a:xfrm>
          <a:prstGeom prst="rect">
            <a:avLst/>
          </a:prstGeom>
          <a:ln>
            <a:noFill/>
          </a:ln>
        </p:spPr>
      </p:pic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9B3C3DC-9CC4-914F-8251-21CECDF2CF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48DF6B03-E4C4-4F92-BD78-C088AB4D850E}" type="slidenum">
              <a:rPr lang="en-US" sz="1200" b="0" strike="noStrike" spc="-1" smtClean="0">
                <a:solidFill>
                  <a:srgbClr val="8B8B8B"/>
                </a:solidFill>
                <a:latin typeface="Calibri"/>
              </a:rPr>
              <a:t>17</a:t>
            </a:fld>
            <a:endParaRPr lang="en-US" sz="1200" b="0" strike="noStrike" spc="-1">
              <a:latin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" dur="500" fill="hold"/>
                                        <p:tgtEl>
                                          <p:spTgt spid="1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3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4" dur="500" fill="hold"/>
                                        <p:tgtEl>
                                          <p:spTgt spid="1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9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0" dur="5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stomShape 1">
            <a:extLst>
              <a:ext uri="{FF2B5EF4-FFF2-40B4-BE49-F238E27FC236}">
                <a16:creationId xmlns:a16="http://schemas.microsoft.com/office/drawing/2014/main" id="{EED4601F-3E38-2146-9418-9FC516E67B4B}"/>
              </a:ext>
            </a:extLst>
          </p:cNvPr>
          <p:cNvSpPr/>
          <p:nvPr/>
        </p:nvSpPr>
        <p:spPr>
          <a:xfrm>
            <a:off x="0" y="651600"/>
            <a:ext cx="12191760" cy="736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" name="TextShape 2">
            <a:extLst>
              <a:ext uri="{FF2B5EF4-FFF2-40B4-BE49-F238E27FC236}">
                <a16:creationId xmlns:a16="http://schemas.microsoft.com/office/drawing/2014/main" id="{7593222D-2E39-6D4A-BE79-6B7C7EB3E762}"/>
              </a:ext>
            </a:extLst>
          </p:cNvPr>
          <p:cNvSpPr txBox="1"/>
          <p:nvPr/>
        </p:nvSpPr>
        <p:spPr>
          <a:xfrm>
            <a:off x="556560" y="643320"/>
            <a:ext cx="11210400" cy="7444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3000" spc="-1" dirty="0">
                <a:solidFill>
                  <a:srgbClr val="FFFFFF"/>
                </a:solidFill>
                <a:latin typeface="Calibri Light"/>
              </a:rPr>
              <a:t>Experiment Results: Attack 1,2,4,8,16</a:t>
            </a:r>
            <a:endParaRPr lang="en-US" sz="3000" b="0" strike="noStrike" spc="-1" dirty="0">
              <a:solidFill>
                <a:srgbClr val="000000"/>
              </a:solidFill>
              <a:latin typeface="Calibri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C8DCBFBB-048F-CE4D-B508-B43D251FEC9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07745331"/>
              </p:ext>
            </p:extLst>
          </p:nvPr>
        </p:nvGraphicFramePr>
        <p:xfrm>
          <a:off x="342876" y="1735773"/>
          <a:ext cx="11506007" cy="295505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298034">
                  <a:extLst>
                    <a:ext uri="{9D8B030D-6E8A-4147-A177-3AD203B41FA5}">
                      <a16:colId xmlns:a16="http://schemas.microsoft.com/office/drawing/2014/main" val="372527181"/>
                    </a:ext>
                  </a:extLst>
                </a:gridCol>
                <a:gridCol w="788400">
                  <a:extLst>
                    <a:ext uri="{9D8B030D-6E8A-4147-A177-3AD203B41FA5}">
                      <a16:colId xmlns:a16="http://schemas.microsoft.com/office/drawing/2014/main" val="1900664186"/>
                    </a:ext>
                  </a:extLst>
                </a:gridCol>
                <a:gridCol w="713983">
                  <a:extLst>
                    <a:ext uri="{9D8B030D-6E8A-4147-A177-3AD203B41FA5}">
                      <a16:colId xmlns:a16="http://schemas.microsoft.com/office/drawing/2014/main" val="1195785601"/>
                    </a:ext>
                  </a:extLst>
                </a:gridCol>
                <a:gridCol w="688932">
                  <a:extLst>
                    <a:ext uri="{9D8B030D-6E8A-4147-A177-3AD203B41FA5}">
                      <a16:colId xmlns:a16="http://schemas.microsoft.com/office/drawing/2014/main" val="276462433"/>
                    </a:ext>
                  </a:extLst>
                </a:gridCol>
                <a:gridCol w="680581">
                  <a:extLst>
                    <a:ext uri="{9D8B030D-6E8A-4147-A177-3AD203B41FA5}">
                      <a16:colId xmlns:a16="http://schemas.microsoft.com/office/drawing/2014/main" val="993753178"/>
                    </a:ext>
                  </a:extLst>
                </a:gridCol>
                <a:gridCol w="680580">
                  <a:extLst>
                    <a:ext uri="{9D8B030D-6E8A-4147-A177-3AD203B41FA5}">
                      <a16:colId xmlns:a16="http://schemas.microsoft.com/office/drawing/2014/main" val="2825900687"/>
                    </a:ext>
                  </a:extLst>
                </a:gridCol>
                <a:gridCol w="680581">
                  <a:extLst>
                    <a:ext uri="{9D8B030D-6E8A-4147-A177-3AD203B41FA5}">
                      <a16:colId xmlns:a16="http://schemas.microsoft.com/office/drawing/2014/main" val="2774957242"/>
                    </a:ext>
                  </a:extLst>
                </a:gridCol>
                <a:gridCol w="655529">
                  <a:extLst>
                    <a:ext uri="{9D8B030D-6E8A-4147-A177-3AD203B41FA5}">
                      <a16:colId xmlns:a16="http://schemas.microsoft.com/office/drawing/2014/main" val="849501639"/>
                    </a:ext>
                  </a:extLst>
                </a:gridCol>
                <a:gridCol w="647918">
                  <a:extLst>
                    <a:ext uri="{9D8B030D-6E8A-4147-A177-3AD203B41FA5}">
                      <a16:colId xmlns:a16="http://schemas.microsoft.com/office/drawing/2014/main" val="302327278"/>
                    </a:ext>
                  </a:extLst>
                </a:gridCol>
                <a:gridCol w="676405">
                  <a:extLst>
                    <a:ext uri="{9D8B030D-6E8A-4147-A177-3AD203B41FA5}">
                      <a16:colId xmlns:a16="http://schemas.microsoft.com/office/drawing/2014/main" val="2246374822"/>
                    </a:ext>
                  </a:extLst>
                </a:gridCol>
                <a:gridCol w="651354">
                  <a:extLst>
                    <a:ext uri="{9D8B030D-6E8A-4147-A177-3AD203B41FA5}">
                      <a16:colId xmlns:a16="http://schemas.microsoft.com/office/drawing/2014/main" val="802324878"/>
                    </a:ext>
                  </a:extLst>
                </a:gridCol>
                <a:gridCol w="646438">
                  <a:extLst>
                    <a:ext uri="{9D8B030D-6E8A-4147-A177-3AD203B41FA5}">
                      <a16:colId xmlns:a16="http://schemas.microsoft.com/office/drawing/2014/main" val="60153113"/>
                    </a:ext>
                  </a:extLst>
                </a:gridCol>
                <a:gridCol w="655529">
                  <a:extLst>
                    <a:ext uri="{9D8B030D-6E8A-4147-A177-3AD203B41FA5}">
                      <a16:colId xmlns:a16="http://schemas.microsoft.com/office/drawing/2014/main" val="680566312"/>
                    </a:ext>
                  </a:extLst>
                </a:gridCol>
                <a:gridCol w="680581">
                  <a:extLst>
                    <a:ext uri="{9D8B030D-6E8A-4147-A177-3AD203B41FA5}">
                      <a16:colId xmlns:a16="http://schemas.microsoft.com/office/drawing/2014/main" val="2534301415"/>
                    </a:ext>
                  </a:extLst>
                </a:gridCol>
                <a:gridCol w="680581">
                  <a:extLst>
                    <a:ext uri="{9D8B030D-6E8A-4147-A177-3AD203B41FA5}">
                      <a16:colId xmlns:a16="http://schemas.microsoft.com/office/drawing/2014/main" val="1250639482"/>
                    </a:ext>
                  </a:extLst>
                </a:gridCol>
                <a:gridCol w="680581">
                  <a:extLst>
                    <a:ext uri="{9D8B030D-6E8A-4147-A177-3AD203B41FA5}">
                      <a16:colId xmlns:a16="http://schemas.microsoft.com/office/drawing/2014/main" val="4183210410"/>
                    </a:ext>
                  </a:extLst>
                </a:gridCol>
              </a:tblGrid>
              <a:tr h="609224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attack 1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attack 2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attack 4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attack 8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gridSpan="3">
                  <a:txBody>
                    <a:bodyPr/>
                    <a:lstStyle/>
                    <a:p>
                      <a:pPr algn="ctr"/>
                      <a:r>
                        <a:rPr lang="en-US" dirty="0"/>
                        <a:t>attack 16</a:t>
                      </a: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1826133"/>
                  </a:ext>
                </a:extLst>
              </a:tr>
              <a:tr h="485885">
                <a:tc>
                  <a:txBody>
                    <a:bodyPr/>
                    <a:lstStyle/>
                    <a:p>
                      <a:pPr algn="l"/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SVM[2]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KNN[2]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Neural Net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SVM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[2]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KNN</a:t>
                      </a:r>
                    </a:p>
                    <a:p>
                      <a:r>
                        <a:rPr lang="en-US" sz="1400" dirty="0"/>
                        <a:t>[2]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Neural Net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SVM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[2]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KNN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[2]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Neural Net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SVM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[2]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KNN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[2]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Neural Net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SVM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[2]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/>
                        <a:t>KNN</a:t>
                      </a:r>
                    </a:p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400" dirty="0"/>
                        <a:t>[2]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Neural Net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099624"/>
                  </a:ext>
                </a:extLst>
              </a:tr>
              <a:tr h="609224">
                <a:tc>
                  <a:txBody>
                    <a:bodyPr/>
                    <a:lstStyle/>
                    <a:p>
                      <a:pPr algn="l"/>
                      <a:r>
                        <a:rPr lang="en-US" dirty="0"/>
                        <a:t>CCR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0.9452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sz="1200" dirty="0"/>
                        <a:t>0.9564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0.9907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i="1" dirty="0"/>
                        <a:t>0.7508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i="1" dirty="0"/>
                        <a:t>0.7543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i="1" dirty="0"/>
                        <a:t>0.6854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0.9463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0.9116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0.9825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0.9471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0.9177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0.9725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0.8173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0.8403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0.9647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86981384"/>
                  </a:ext>
                </a:extLst>
              </a:tr>
              <a:tr h="609224">
                <a:tc>
                  <a:txBody>
                    <a:bodyPr/>
                    <a:lstStyle/>
                    <a:p>
                      <a:r>
                        <a:rPr lang="en-US" dirty="0"/>
                        <a:t>Precision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0.9521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1.000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1.0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i="1" dirty="0"/>
                        <a:t>0.5613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i="1" dirty="0"/>
                        <a:t>0.5729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i="1" dirty="0"/>
                        <a:t>0.0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0.9506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0.8149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0.9990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0.9627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0.8035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0.9955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0.7143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0.8162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0.985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4033483"/>
                  </a:ext>
                </a:extLst>
              </a:tr>
              <a:tr h="609224">
                <a:tc>
                  <a:txBody>
                    <a:bodyPr/>
                    <a:lstStyle/>
                    <a:p>
                      <a:r>
                        <a:rPr lang="en-US" dirty="0"/>
                        <a:t>Recall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0.8328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0.8290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0.9702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i="1" dirty="0"/>
                        <a:t>0.1937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i="1" dirty="0"/>
                        <a:t>0.1788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i="1" dirty="0"/>
                        <a:t> 0.0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0.8363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0.8860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0.9498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0.8253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0.8755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0.8908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0.4254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dirty="0"/>
                        <a:t>0.4636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200" b="1" dirty="0"/>
                        <a:t>0.891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43967779"/>
                  </a:ext>
                </a:extLst>
              </a:tr>
            </a:tbl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C5616A9B-1734-7445-B120-0AB0FEAFE695}"/>
              </a:ext>
            </a:extLst>
          </p:cNvPr>
          <p:cNvSpPr txBox="1"/>
          <p:nvPr/>
        </p:nvSpPr>
        <p:spPr>
          <a:xfrm>
            <a:off x="556560" y="4834926"/>
            <a:ext cx="348044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CCR:  Correct Categorical Rate.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F88B6B-4DE8-4C4E-82E0-C622758AAB24}"/>
              </a:ext>
            </a:extLst>
          </p:cNvPr>
          <p:cNvSpPr txBox="1"/>
          <p:nvPr/>
        </p:nvSpPr>
        <p:spPr>
          <a:xfrm>
            <a:off x="556560" y="5274516"/>
            <a:ext cx="11977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Precision</a:t>
            </a:r>
            <a:r>
              <a:rPr lang="zh-CN" altLang="en-US" dirty="0"/>
              <a:t> </a:t>
            </a:r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85FD25B-F027-E341-895E-00D42415DF20}"/>
              </a:ext>
            </a:extLst>
          </p:cNvPr>
          <p:cNvSpPr txBox="1"/>
          <p:nvPr/>
        </p:nvSpPr>
        <p:spPr>
          <a:xfrm>
            <a:off x="556560" y="5765044"/>
            <a:ext cx="82586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Recall</a:t>
            </a:r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227320C-0A49-B24C-BE71-A9E73D07FD31}"/>
              </a:ext>
            </a:extLst>
          </p:cNvPr>
          <p:cNvSpPr txBox="1"/>
          <p:nvPr/>
        </p:nvSpPr>
        <p:spPr>
          <a:xfrm>
            <a:off x="8022194" y="4683361"/>
            <a:ext cx="3826689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dirty="0"/>
              <a:t>*** </a:t>
            </a:r>
            <a:r>
              <a:rPr lang="en-US" altLang="zh-CN" dirty="0"/>
              <a:t>Note</a:t>
            </a:r>
            <a:r>
              <a:rPr lang="zh-CN" altLang="en-US" dirty="0"/>
              <a:t> </a:t>
            </a:r>
            <a:r>
              <a:rPr lang="en-US" altLang="zh-CN" dirty="0"/>
              <a:t>that</a:t>
            </a:r>
            <a:r>
              <a:rPr lang="zh-CN" altLang="en-US" dirty="0"/>
              <a:t> </a:t>
            </a:r>
            <a:r>
              <a:rPr lang="en-US" altLang="zh-CN" dirty="0"/>
              <a:t>Neural</a:t>
            </a:r>
            <a:r>
              <a:rPr lang="zh-CN" altLang="en-US" dirty="0"/>
              <a:t> </a:t>
            </a:r>
            <a:r>
              <a:rPr lang="en-US" altLang="zh-CN" dirty="0"/>
              <a:t>network</a:t>
            </a:r>
            <a:r>
              <a:rPr lang="zh-CN" altLang="en-US" dirty="0"/>
              <a:t> </a:t>
            </a:r>
            <a:r>
              <a:rPr lang="en-US" altLang="zh-CN" dirty="0"/>
              <a:t>based</a:t>
            </a:r>
            <a:r>
              <a:rPr lang="zh-CN" altLang="en-US" dirty="0"/>
              <a:t> </a:t>
            </a:r>
            <a:endParaRPr lang="en-US" altLang="zh-CN" dirty="0"/>
          </a:p>
          <a:p>
            <a:r>
              <a:rPr lang="en-US" altLang="zh-CN" dirty="0"/>
              <a:t>model</a:t>
            </a:r>
            <a:r>
              <a:rPr lang="zh-CN" altLang="en-US" dirty="0"/>
              <a:t> </a:t>
            </a:r>
            <a:r>
              <a:rPr lang="en-US" altLang="zh-CN" dirty="0"/>
              <a:t>could</a:t>
            </a:r>
            <a:r>
              <a:rPr lang="zh-CN" altLang="en-US" dirty="0"/>
              <a:t> </a:t>
            </a:r>
            <a:r>
              <a:rPr lang="en-US" altLang="zh-CN" dirty="0"/>
              <a:t>not</a:t>
            </a:r>
            <a:r>
              <a:rPr lang="zh-CN" altLang="en-US" dirty="0"/>
              <a:t> </a:t>
            </a:r>
            <a:r>
              <a:rPr lang="en-US" altLang="zh-CN" dirty="0"/>
              <a:t>detect</a:t>
            </a:r>
            <a:r>
              <a:rPr lang="zh-CN" altLang="en-US" dirty="0"/>
              <a:t> </a:t>
            </a:r>
            <a:r>
              <a:rPr lang="en-US" altLang="zh-CN" dirty="0"/>
              <a:t>attack</a:t>
            </a:r>
            <a:r>
              <a:rPr lang="zh-CN" altLang="en-US" dirty="0"/>
              <a:t> </a:t>
            </a:r>
            <a:r>
              <a:rPr lang="en-US" altLang="zh-CN" dirty="0"/>
              <a:t>2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25E4925-128B-BA42-8952-553D7217F3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48DF6B03-E4C4-4F92-BD78-C088AB4D850E}" type="slidenum">
              <a:rPr lang="en-US" sz="1200" b="0" strike="noStrike" spc="-1" smtClean="0">
                <a:solidFill>
                  <a:srgbClr val="8B8B8B"/>
                </a:solidFill>
                <a:latin typeface="Calibri"/>
              </a:rPr>
              <a:t>18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43447D87-E652-7D4D-863B-747CD7FD3C42}"/>
              </a:ext>
            </a:extLst>
          </p:cNvPr>
          <p:cNvSpPr txBox="1"/>
          <p:nvPr/>
        </p:nvSpPr>
        <p:spPr>
          <a:xfrm>
            <a:off x="2446226" y="1396080"/>
            <a:ext cx="729930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Table: comparing detection performance of each attack with other methods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FC8E6401-68DA-9B45-BF53-6942316866EC}"/>
              </a:ext>
            </a:extLst>
          </p:cNvPr>
          <p:cNvSpPr txBox="1"/>
          <p:nvPr/>
        </p:nvSpPr>
        <p:spPr>
          <a:xfrm>
            <a:off x="78588" y="6206400"/>
            <a:ext cx="1216634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[2] S. So, P. Sharma, and J. Petit, “Integrating Plausibility Checks and Machine Learning for Misbehavior Detection in </a:t>
            </a:r>
          </a:p>
          <a:p>
            <a:r>
              <a:rPr lang="en-US" dirty="0"/>
              <a:t>VANET,” presented at the 2018 17th IEEE International Conference on Machine Learning and Applications (ICMLA), pp. 564–571.</a:t>
            </a:r>
          </a:p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stomShape 1">
            <a:extLst>
              <a:ext uri="{FF2B5EF4-FFF2-40B4-BE49-F238E27FC236}">
                <a16:creationId xmlns:a16="http://schemas.microsoft.com/office/drawing/2014/main" id="{5FDE27A3-FCCD-8146-BF37-920E19840C86}"/>
              </a:ext>
            </a:extLst>
          </p:cNvPr>
          <p:cNvSpPr/>
          <p:nvPr/>
        </p:nvSpPr>
        <p:spPr>
          <a:xfrm>
            <a:off x="0" y="651600"/>
            <a:ext cx="12191760" cy="736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" name="TextShape 2">
            <a:extLst>
              <a:ext uri="{FF2B5EF4-FFF2-40B4-BE49-F238E27FC236}">
                <a16:creationId xmlns:a16="http://schemas.microsoft.com/office/drawing/2014/main" id="{33549CC6-8BE3-DD4F-80CE-6231BC5C1839}"/>
              </a:ext>
            </a:extLst>
          </p:cNvPr>
          <p:cNvSpPr txBox="1"/>
          <p:nvPr/>
        </p:nvSpPr>
        <p:spPr>
          <a:xfrm>
            <a:off x="490500" y="651600"/>
            <a:ext cx="11210400" cy="7444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3000" spc="-1" dirty="0">
                <a:solidFill>
                  <a:srgbClr val="FFFFFF"/>
                </a:solidFill>
                <a:latin typeface="Calibri Light"/>
              </a:rPr>
              <a:t>Experiment Results: Overall Attack</a:t>
            </a:r>
            <a:endParaRPr lang="en-US" sz="3000" b="0" strike="noStrike" spc="-1" dirty="0">
              <a:solidFill>
                <a:srgbClr val="000000"/>
              </a:solidFill>
              <a:latin typeface="Calibri"/>
            </a:endParaRPr>
          </a:p>
        </p:txBody>
      </p:sp>
      <p:graphicFrame>
        <p:nvGraphicFramePr>
          <p:cNvPr id="2" name="Table 1">
            <a:extLst>
              <a:ext uri="{FF2B5EF4-FFF2-40B4-BE49-F238E27FC236}">
                <a16:creationId xmlns:a16="http://schemas.microsoft.com/office/drawing/2014/main" id="{FCB34385-8FA1-AD43-AC39-5ADFB345EA3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354040717"/>
              </p:ext>
            </p:extLst>
          </p:nvPr>
        </p:nvGraphicFramePr>
        <p:xfrm>
          <a:off x="2031700" y="2678216"/>
          <a:ext cx="8128000" cy="150156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409832867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61969811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2902140378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030301198"/>
                    </a:ext>
                  </a:extLst>
                </a:gridCol>
              </a:tblGrid>
              <a:tr h="389048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800" dirty="0"/>
                        <a:t>SVM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KNN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Neural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Net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449139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CCR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0.8788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0.8838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0.9244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2100968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Precision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0.8879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0.8716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0.9948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508237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Recall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0.6166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0.6515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0.7868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78240382"/>
                  </a:ext>
                </a:extLst>
              </a:tr>
            </a:tbl>
          </a:graphicData>
        </a:graphic>
      </p:graphicFrame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A2429368-9C35-7843-A1B9-955043F3E0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48DF6B03-E4C4-4F92-BD78-C088AB4D850E}" type="slidenum">
              <a:rPr lang="en-US" sz="1200" b="0" strike="noStrike" spc="-1" smtClean="0">
                <a:solidFill>
                  <a:srgbClr val="8B8B8B"/>
                </a:solidFill>
                <a:latin typeface="Calibri"/>
              </a:rPr>
              <a:t>19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A6E255A-6670-6245-9A4D-47811B312ADD}"/>
              </a:ext>
            </a:extLst>
          </p:cNvPr>
          <p:cNvSpPr txBox="1"/>
          <p:nvPr/>
        </p:nvSpPr>
        <p:spPr>
          <a:xfrm>
            <a:off x="2787390" y="2291417"/>
            <a:ext cx="661662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Table: comparing overall detection performance with other methods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ustomShape 1">
            <a:extLst>
              <a:ext uri="{FF2B5EF4-FFF2-40B4-BE49-F238E27FC236}">
                <a16:creationId xmlns:a16="http://schemas.microsoft.com/office/drawing/2014/main" id="{457F922D-75DB-1043-9FE8-2F6CF58790F7}"/>
              </a:ext>
            </a:extLst>
          </p:cNvPr>
          <p:cNvSpPr/>
          <p:nvPr/>
        </p:nvSpPr>
        <p:spPr>
          <a:xfrm>
            <a:off x="-738" y="278166"/>
            <a:ext cx="12191760" cy="736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" name="TextShape 2">
            <a:extLst>
              <a:ext uri="{FF2B5EF4-FFF2-40B4-BE49-F238E27FC236}">
                <a16:creationId xmlns:a16="http://schemas.microsoft.com/office/drawing/2014/main" id="{E552D819-C341-6C40-9B40-2510E952537A}"/>
              </a:ext>
            </a:extLst>
          </p:cNvPr>
          <p:cNvSpPr txBox="1"/>
          <p:nvPr/>
        </p:nvSpPr>
        <p:spPr>
          <a:xfrm>
            <a:off x="478274" y="278166"/>
            <a:ext cx="11210400" cy="7444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3000" b="0" strike="noStrike" spc="-1" dirty="0">
                <a:solidFill>
                  <a:schemeClr val="bg1"/>
                </a:solidFill>
                <a:latin typeface="Calibri"/>
              </a:rPr>
              <a:t>Content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B9DF26-4360-A84A-B46E-1F16BB1771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48DF6B03-E4C4-4F92-BD78-C088AB4D850E}" type="slidenum">
              <a:rPr lang="en-US" sz="1200" b="0" strike="noStrike" spc="-1" smtClean="0">
                <a:solidFill>
                  <a:srgbClr val="8B8B8B"/>
                </a:solidFill>
                <a:latin typeface="Calibri"/>
              </a:rPr>
              <a:t>2</a:t>
            </a:fld>
            <a:endParaRPr lang="en-US" sz="1200" b="0" strike="noStrike" spc="-1" dirty="0">
              <a:latin typeface="Times New Roman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1E38D83B-678A-E747-BF32-D0B8172F014A}"/>
              </a:ext>
            </a:extLst>
          </p:cNvPr>
          <p:cNvSpPr txBox="1"/>
          <p:nvPr/>
        </p:nvSpPr>
        <p:spPr>
          <a:xfrm>
            <a:off x="1590807" y="1615857"/>
            <a:ext cx="228831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800" dirty="0"/>
              <a:t>Introduction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E8B985D-7B0C-3846-BF6C-3563FC3F2C92}"/>
              </a:ext>
            </a:extLst>
          </p:cNvPr>
          <p:cNvSpPr txBox="1"/>
          <p:nvPr/>
        </p:nvSpPr>
        <p:spPr>
          <a:xfrm>
            <a:off x="1590807" y="3191005"/>
            <a:ext cx="5091971" cy="126188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800" dirty="0"/>
              <a:t>Neural</a:t>
            </a:r>
            <a:r>
              <a:rPr lang="zh-CN" altLang="en-US" sz="2800" dirty="0"/>
              <a:t> </a:t>
            </a:r>
            <a:r>
              <a:rPr lang="en-US" altLang="zh-CN" sz="2800" dirty="0"/>
              <a:t>Network</a:t>
            </a:r>
            <a:r>
              <a:rPr lang="zh-CN" altLang="en-US" sz="2800" dirty="0"/>
              <a:t> </a:t>
            </a:r>
            <a:r>
              <a:rPr lang="en-US" altLang="zh-CN" sz="2800" dirty="0"/>
              <a:t>based</a:t>
            </a:r>
            <a:r>
              <a:rPr lang="zh-CN" altLang="en-US" sz="2800" dirty="0"/>
              <a:t> </a:t>
            </a:r>
            <a:r>
              <a:rPr lang="en-US" altLang="zh-CN" sz="2800" dirty="0"/>
              <a:t>Detector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400" dirty="0"/>
              <a:t>Malicious</a:t>
            </a:r>
            <a:r>
              <a:rPr lang="zh-CN" altLang="en-US" sz="2400" dirty="0"/>
              <a:t> </a:t>
            </a:r>
            <a:r>
              <a:rPr lang="en-US" altLang="zh-CN" sz="2400" dirty="0"/>
              <a:t>Detector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sz="2400" dirty="0"/>
              <a:t>Classifier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9ED047D-B8C0-CD45-B9E8-4F55C6B5EDC1}"/>
              </a:ext>
            </a:extLst>
          </p:cNvPr>
          <p:cNvSpPr txBox="1"/>
          <p:nvPr/>
        </p:nvSpPr>
        <p:spPr>
          <a:xfrm>
            <a:off x="1590807" y="2363480"/>
            <a:ext cx="41463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800" dirty="0"/>
              <a:t>Datasets</a:t>
            </a:r>
            <a:r>
              <a:rPr lang="zh-CN" altLang="en-US" sz="2800" dirty="0"/>
              <a:t> </a:t>
            </a:r>
            <a:r>
              <a:rPr lang="en-US" altLang="zh-CN" sz="2800" dirty="0"/>
              <a:t>--</a:t>
            </a:r>
            <a:r>
              <a:rPr lang="zh-CN" altLang="en-US" sz="2800" dirty="0"/>
              <a:t> </a:t>
            </a:r>
            <a:r>
              <a:rPr lang="en-US" altLang="zh-CN" sz="2800" dirty="0"/>
              <a:t>Preprocessing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4A12EE2-888A-0246-BE82-FB5EBAE0E815}"/>
              </a:ext>
            </a:extLst>
          </p:cNvPr>
          <p:cNvSpPr txBox="1"/>
          <p:nvPr/>
        </p:nvSpPr>
        <p:spPr>
          <a:xfrm>
            <a:off x="1590806" y="4757194"/>
            <a:ext cx="207871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800" dirty="0"/>
              <a:t>Model</a:t>
            </a:r>
            <a:r>
              <a:rPr lang="zh-CN" altLang="en-US" sz="2800" dirty="0"/>
              <a:t> </a:t>
            </a:r>
            <a:r>
              <a:rPr lang="en-US" altLang="zh-CN" sz="2800" dirty="0"/>
              <a:t>Test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554EADF9-DCE1-1B43-AF58-CA1F5BE559DE}"/>
              </a:ext>
            </a:extLst>
          </p:cNvPr>
          <p:cNvSpPr txBox="1"/>
          <p:nvPr/>
        </p:nvSpPr>
        <p:spPr>
          <a:xfrm>
            <a:off x="1590805" y="5504817"/>
            <a:ext cx="206659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800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257431435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539343-F5E2-314F-B57D-8072271BA84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Part</a:t>
            </a:r>
            <a:r>
              <a:rPr lang="zh-CN" altLang="en-US" dirty="0"/>
              <a:t> </a:t>
            </a:r>
            <a:r>
              <a:rPr lang="en-US" altLang="zh-CN" dirty="0"/>
              <a:t>2,</a:t>
            </a:r>
            <a:r>
              <a:rPr lang="zh-CN" altLang="en-US" dirty="0"/>
              <a:t> </a:t>
            </a:r>
            <a:r>
              <a:rPr lang="en-US" altLang="zh-CN" dirty="0"/>
              <a:t>Attack</a:t>
            </a:r>
            <a:r>
              <a:rPr lang="zh-CN" altLang="en-US" dirty="0"/>
              <a:t> </a:t>
            </a:r>
            <a:r>
              <a:rPr lang="en-US" altLang="zh-CN" dirty="0"/>
              <a:t>Type</a:t>
            </a:r>
            <a:r>
              <a:rPr lang="zh-CN" altLang="en-US" dirty="0"/>
              <a:t> </a:t>
            </a:r>
            <a:r>
              <a:rPr lang="en-US" altLang="zh-CN" dirty="0"/>
              <a:t>Classification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917A59-AB84-DB44-AC8F-589F68A8B5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ADEFB4C-8B54-4A42-9C29-834B2C5F1B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48DF6B03-E4C4-4F92-BD78-C088AB4D850E}" type="slidenum">
              <a:rPr lang="en-US" sz="1200" b="0" strike="noStrike" spc="-1" smtClean="0">
                <a:solidFill>
                  <a:srgbClr val="8B8B8B"/>
                </a:solidFill>
                <a:latin typeface="Calibri"/>
              </a:rPr>
              <a:t>20</a:t>
            </a:fld>
            <a:endParaRPr lang="en-US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367324629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105AC66-CD62-4644-AE6D-82D44EB027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48DF6B03-E4C4-4F92-BD78-C088AB4D850E}" type="slidenum">
              <a:rPr lang="en-US" sz="1200" b="0" strike="noStrike" spc="-1" smtClean="0">
                <a:solidFill>
                  <a:srgbClr val="8B8B8B"/>
                </a:solidFill>
                <a:latin typeface="Calibri"/>
              </a:rPr>
              <a:t>21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7" name="CustomShape 2">
            <a:extLst>
              <a:ext uri="{FF2B5EF4-FFF2-40B4-BE49-F238E27FC236}">
                <a16:creationId xmlns:a16="http://schemas.microsoft.com/office/drawing/2014/main" id="{76381725-F24E-5146-BD05-1D3AE0122741}"/>
              </a:ext>
            </a:extLst>
          </p:cNvPr>
          <p:cNvSpPr/>
          <p:nvPr/>
        </p:nvSpPr>
        <p:spPr>
          <a:xfrm>
            <a:off x="0" y="0"/>
            <a:ext cx="2013120" cy="685764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" name="TextShape 3">
            <a:extLst>
              <a:ext uri="{FF2B5EF4-FFF2-40B4-BE49-F238E27FC236}">
                <a16:creationId xmlns:a16="http://schemas.microsoft.com/office/drawing/2014/main" id="{B2AE9546-E6C9-ED44-A9FF-007356C0013A}"/>
              </a:ext>
            </a:extLst>
          </p:cNvPr>
          <p:cNvSpPr txBox="1"/>
          <p:nvPr/>
        </p:nvSpPr>
        <p:spPr>
          <a:xfrm>
            <a:off x="126513" y="2074320"/>
            <a:ext cx="2353640" cy="2709000"/>
          </a:xfrm>
          <a:prstGeom prst="rect">
            <a:avLst/>
          </a:prstGeom>
          <a:solidFill>
            <a:srgbClr val="262626"/>
          </a:solidFill>
          <a:ln w="174600">
            <a:solidFill>
              <a:srgbClr val="262626"/>
            </a:solidFill>
            <a:round/>
          </a:ln>
        </p:spPr>
        <p:txBody>
          <a:bodyPr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altLang="zh-CN" sz="2600" spc="-1" dirty="0">
                <a:solidFill>
                  <a:srgbClr val="FFFFFF"/>
                </a:solidFill>
                <a:latin typeface="Calibri Light"/>
              </a:rPr>
              <a:t>Classification</a:t>
            </a:r>
            <a:r>
              <a:rPr lang="en-US" sz="2600" b="0" strike="noStrike" spc="-1" dirty="0">
                <a:solidFill>
                  <a:srgbClr val="FFFFFF"/>
                </a:solidFill>
                <a:latin typeface="Calibri Light"/>
              </a:rPr>
              <a:t> Model</a:t>
            </a:r>
            <a:endParaRPr lang="en-US" sz="2600" b="0" strike="noStrike" spc="-1" dirty="0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10" name="Picture 9" descr="A close up of a map&#10;&#10;Description automatically generated">
            <a:extLst>
              <a:ext uri="{FF2B5EF4-FFF2-40B4-BE49-F238E27FC236}">
                <a16:creationId xmlns:a16="http://schemas.microsoft.com/office/drawing/2014/main" id="{69976EEB-4690-A546-BA88-2C1EEE0FB35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21019" y="850720"/>
            <a:ext cx="9029700" cy="5156200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55C8DF43-88BB-FC4A-AF0B-D486896AC491}"/>
              </a:ext>
            </a:extLst>
          </p:cNvPr>
          <p:cNvSpPr txBox="1"/>
          <p:nvPr/>
        </p:nvSpPr>
        <p:spPr>
          <a:xfrm>
            <a:off x="4797012" y="481388"/>
            <a:ext cx="466666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Fig:</a:t>
            </a:r>
            <a:r>
              <a:rPr lang="zh-CN" altLang="en-US" dirty="0"/>
              <a:t> </a:t>
            </a:r>
            <a:r>
              <a:rPr lang="en-US" altLang="zh-CN" dirty="0"/>
              <a:t>structure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neural</a:t>
            </a:r>
            <a:r>
              <a:rPr lang="zh-CN" altLang="en-US" dirty="0"/>
              <a:t> </a:t>
            </a:r>
            <a:r>
              <a:rPr lang="en-US" altLang="zh-CN" dirty="0"/>
              <a:t>network</a:t>
            </a:r>
            <a:r>
              <a:rPr lang="zh-CN" altLang="en-US" dirty="0"/>
              <a:t> </a:t>
            </a:r>
            <a:r>
              <a:rPr lang="en-US" altLang="zh-CN" dirty="0"/>
              <a:t>based</a:t>
            </a:r>
            <a:r>
              <a:rPr lang="zh-CN" altLang="en-US" dirty="0"/>
              <a:t> </a:t>
            </a:r>
            <a:r>
              <a:rPr lang="en-US" altLang="zh-CN" dirty="0"/>
              <a:t>classifier.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4977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8" name="Table 2"/>
          <p:cNvGraphicFramePr/>
          <p:nvPr>
            <p:extLst>
              <p:ext uri="{D42A27DB-BD31-4B8C-83A1-F6EECF244321}">
                <p14:modId xmlns:p14="http://schemas.microsoft.com/office/powerpoint/2010/main" val="1518694417"/>
              </p:ext>
            </p:extLst>
          </p:nvPr>
        </p:nvGraphicFramePr>
        <p:xfrm>
          <a:off x="703079" y="2051464"/>
          <a:ext cx="10785240" cy="3073680"/>
        </p:xfrm>
        <a:graphic>
          <a:graphicData uri="http://schemas.openxmlformats.org/drawingml/2006/table">
            <a:tbl>
              <a:tblPr/>
              <a:tblGrid>
                <a:gridCol w="1546162">
                  <a:extLst>
                    <a:ext uri="{9D8B030D-6E8A-4147-A177-3AD203B41FA5}">
                      <a16:colId xmlns:a16="http://schemas.microsoft.com/office/drawing/2014/main" val="3669051574"/>
                    </a:ext>
                  </a:extLst>
                </a:gridCol>
                <a:gridCol w="1546162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3342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3979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39795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39795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40103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6224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240">
                      <a:solidFill>
                        <a:srgbClr val="FFFFFF"/>
                      </a:solidFill>
                    </a:lnT>
                    <a:lnB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2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2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472C4"/>
                    </a:solidFill>
                  </a:tcPr>
                </a:tc>
                <a:tc gridSpan="5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CN" sz="1800" b="0" strike="noStrike" spc="-1" dirty="0">
                          <a:solidFill>
                            <a:schemeClr val="bg1"/>
                          </a:solidFill>
                          <a:latin typeface="Arial"/>
                        </a:rPr>
                        <a:t>Prediction</a:t>
                      </a:r>
                      <a:endParaRPr lang="en-US" sz="1800" b="0" strike="noStrike" spc="-1" dirty="0">
                        <a:solidFill>
                          <a:schemeClr val="bg1"/>
                        </a:solidFill>
                        <a:latin typeface="Arial"/>
                      </a:endParaRPr>
                    </a:p>
                  </a:txBody>
                  <a:tcPr anchor="ctr">
                    <a:lnL w="122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2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240">
                      <a:solidFill>
                        <a:srgbClr val="FFFFFF"/>
                      </a:solidFill>
                    </a:lnT>
                    <a:lnB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lang="en-US" sz="1800" b="0" strike="noStrike" spc="-1" dirty="0">
                        <a:latin typeface="Arial"/>
                      </a:endParaRPr>
                    </a:p>
                  </a:txBody>
                  <a:tcPr>
                    <a:lnL w="122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2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472C4"/>
                    </a:solidFill>
                  </a:tcPr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lang="en-US" sz="1800" b="0" strike="noStrike" spc="-1" dirty="0">
                        <a:latin typeface="Arial"/>
                      </a:endParaRPr>
                    </a:p>
                  </a:txBody>
                  <a:tcPr>
                    <a:lnL w="122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2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472C4"/>
                    </a:solidFill>
                  </a:tcPr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lang="en-US" sz="1800" b="0" strike="noStrike" spc="-1" dirty="0">
                        <a:latin typeface="Arial"/>
                      </a:endParaRPr>
                    </a:p>
                  </a:txBody>
                  <a:tcPr>
                    <a:lnL w="122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2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472C4"/>
                    </a:solidFill>
                  </a:tcPr>
                </a:tc>
                <a:tc hMerge="1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lang="en-US" sz="1800" b="0" strike="noStrike" spc="-1" dirty="0">
                        <a:latin typeface="Arial"/>
                      </a:endParaRPr>
                    </a:p>
                  </a:txBody>
                  <a:tcPr>
                    <a:lnL w="122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388552782"/>
                  </a:ext>
                </a:extLst>
              </a:tr>
              <a:tr h="6224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2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1" strike="noStrike" spc="-1" dirty="0">
                          <a:solidFill>
                            <a:srgbClr val="FFFFFF"/>
                          </a:solidFill>
                          <a:latin typeface="Calibri"/>
                        </a:rPr>
                        <a:t>Type 1 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 anchor="ctr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1" strike="noStrike" spc="-1" dirty="0">
                          <a:solidFill>
                            <a:srgbClr val="FFFFFF"/>
                          </a:solidFill>
                          <a:latin typeface="Calibri"/>
                        </a:rPr>
                        <a:t>Type 2 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 anchor="ctr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1" strike="noStrike" spc="-1" dirty="0">
                          <a:solidFill>
                            <a:srgbClr val="FFFFFF"/>
                          </a:solidFill>
                          <a:latin typeface="Calibri"/>
                        </a:rPr>
                        <a:t>Type 4 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 anchor="ctr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1" strike="noStrike" spc="-1" dirty="0">
                          <a:solidFill>
                            <a:srgbClr val="FFFFFF"/>
                          </a:solidFill>
                          <a:latin typeface="Calibri"/>
                        </a:rPr>
                        <a:t>Type 8 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 anchor="ctr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1" strike="noStrike" spc="-1" dirty="0">
                          <a:solidFill>
                            <a:srgbClr val="FFFFFF"/>
                          </a:solidFill>
                          <a:latin typeface="Calibri"/>
                        </a:rPr>
                        <a:t>Type 16 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 anchor="ctr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7120">
                <a:tc rowSpan="5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altLang="zh-CN" sz="1800" b="0" strike="noStrike" spc="-1" dirty="0">
                          <a:latin typeface="Arial"/>
                        </a:rPr>
                        <a:t>Ground</a:t>
                      </a:r>
                      <a:r>
                        <a:rPr lang="zh-CN" altLang="en-US" sz="1800" b="0" strike="noStrike" spc="-1" dirty="0">
                          <a:latin typeface="Arial"/>
                        </a:rPr>
                        <a:t> </a:t>
                      </a:r>
                      <a:r>
                        <a:rPr lang="en-US" altLang="zh-CN" sz="1800" b="0" strike="noStrike" spc="-1" dirty="0">
                          <a:latin typeface="Arial"/>
                        </a:rPr>
                        <a:t>truth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 anchor="ctr">
                    <a:lnL w="12240">
                      <a:solidFill>
                        <a:srgbClr val="FFFFFF"/>
                      </a:solidFill>
                    </a:lnL>
                    <a:lnR w="122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Type 1 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>
                    <a:lnL w="122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1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0.7623</a:t>
                      </a:r>
                      <a:endParaRPr lang="en-US" sz="1800" b="1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0.0212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0.0779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0.0191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0.1145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7120">
                <a:tc vMerge="1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lang="en-US" sz="1800" b="0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Type 2 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>
                    <a:lnL w="122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0.0016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1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0.9401</a:t>
                      </a:r>
                      <a:endParaRPr lang="en-US" sz="1800" b="1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0.0096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0.0444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0.0043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7120">
                <a:tc vMerge="1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lang="en-US" sz="1800" b="0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Type 4 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>
                    <a:lnL w="122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0.0005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1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0.9909</a:t>
                      </a:r>
                      <a:endParaRPr lang="en-US" sz="1800" b="1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0.0068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0.0018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7120">
                <a:tc vMerge="1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lang="en-US" sz="1800" b="0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Type 8 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>
                    <a:lnL w="122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0.0458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0.0040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1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0.9259</a:t>
                      </a:r>
                      <a:endParaRPr lang="en-US" sz="1800" b="1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0.0243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7120">
                <a:tc vMerge="1"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endParaRPr lang="en-US" sz="1800" b="0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Type 16 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>
                    <a:lnL w="1224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0.2707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0.0620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0.0344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0.0450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1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0.5879</a:t>
                      </a:r>
                      <a:endParaRPr lang="en-US" sz="1800" b="1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159" name="CustomShape 3"/>
          <p:cNvSpPr/>
          <p:nvPr/>
        </p:nvSpPr>
        <p:spPr>
          <a:xfrm>
            <a:off x="1261676" y="5322546"/>
            <a:ext cx="9668047" cy="63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Calibri"/>
              </a:rPr>
              <a:t>***Note that it is invalid for Type 2 attacker, because the first step, i.e. identifying whether the session 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Calibri"/>
              </a:rPr>
              <a:t>is malicious or does not  success. 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5" name="CustomShape 1">
            <a:extLst>
              <a:ext uri="{FF2B5EF4-FFF2-40B4-BE49-F238E27FC236}">
                <a16:creationId xmlns:a16="http://schemas.microsoft.com/office/drawing/2014/main" id="{D131A78F-AC34-7847-AD0A-805E208F8C5B}"/>
              </a:ext>
            </a:extLst>
          </p:cNvPr>
          <p:cNvSpPr/>
          <p:nvPr/>
        </p:nvSpPr>
        <p:spPr>
          <a:xfrm>
            <a:off x="0" y="651600"/>
            <a:ext cx="12191760" cy="736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" name="TextShape 2">
            <a:extLst>
              <a:ext uri="{FF2B5EF4-FFF2-40B4-BE49-F238E27FC236}">
                <a16:creationId xmlns:a16="http://schemas.microsoft.com/office/drawing/2014/main" id="{785216A2-AC00-7846-89C7-62AD66AFF135}"/>
              </a:ext>
            </a:extLst>
          </p:cNvPr>
          <p:cNvSpPr txBox="1"/>
          <p:nvPr/>
        </p:nvSpPr>
        <p:spPr>
          <a:xfrm>
            <a:off x="490500" y="651600"/>
            <a:ext cx="11210400" cy="7444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3000" spc="-1" dirty="0">
                <a:solidFill>
                  <a:srgbClr val="FFFFFF"/>
                </a:solidFill>
                <a:latin typeface="Calibri Light"/>
              </a:rPr>
              <a:t>Classification Results</a:t>
            </a:r>
            <a:endParaRPr lang="en-US" sz="30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C34138DE-9403-8445-8CDD-8AE4D05A89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48DF6B03-E4C4-4F92-BD78-C088AB4D850E}" type="slidenum">
              <a:rPr lang="en-US" sz="1200" b="0" strike="noStrike" spc="-1" smtClean="0">
                <a:solidFill>
                  <a:srgbClr val="8B8B8B"/>
                </a:solidFill>
                <a:latin typeface="Calibri"/>
              </a:rPr>
              <a:t>22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A15548C-790D-8C40-AA76-BDD29D8C42E7}"/>
              </a:ext>
            </a:extLst>
          </p:cNvPr>
          <p:cNvSpPr txBox="1"/>
          <p:nvPr/>
        </p:nvSpPr>
        <p:spPr>
          <a:xfrm>
            <a:off x="4205277" y="1634071"/>
            <a:ext cx="378084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Table: results of classification accuracy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A866CE-859E-CD4C-9EE8-28F0DBB792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Model</a:t>
            </a:r>
            <a:r>
              <a:rPr lang="zh-CN" altLang="en-US" dirty="0"/>
              <a:t> </a:t>
            </a:r>
            <a:r>
              <a:rPr lang="en-US" altLang="zh-CN" dirty="0"/>
              <a:t>Test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06B8572-1581-7C4F-980F-D0863E8AB66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8F213B0-7374-B84A-973C-998C8121CF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48DF6B03-E4C4-4F92-BD78-C088AB4D850E}" type="slidenum">
              <a:rPr lang="en-US" sz="1200" b="0" strike="noStrike" spc="-1" smtClean="0">
                <a:solidFill>
                  <a:srgbClr val="8B8B8B"/>
                </a:solidFill>
                <a:latin typeface="Calibri"/>
              </a:rPr>
              <a:t>23</a:t>
            </a:fld>
            <a:endParaRPr lang="en-US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09352553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TextShape 2"/>
          <p:cNvSpPr txBox="1"/>
          <p:nvPr/>
        </p:nvSpPr>
        <p:spPr>
          <a:xfrm>
            <a:off x="838380" y="1524936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pic>
        <p:nvPicPr>
          <p:cNvPr id="3" name="Picture 2" descr="A close up of text on a white background&#10;&#10;Description automatically generated">
            <a:extLst>
              <a:ext uri="{FF2B5EF4-FFF2-40B4-BE49-F238E27FC236}">
                <a16:creationId xmlns:a16="http://schemas.microsoft.com/office/drawing/2014/main" id="{7FC30B5C-2993-0C49-A88E-F79855D9485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0569" y="-360"/>
            <a:ext cx="9870831" cy="6858000"/>
          </a:xfrm>
          <a:prstGeom prst="rect">
            <a:avLst/>
          </a:prstGeom>
        </p:spPr>
      </p:pic>
      <p:sp>
        <p:nvSpPr>
          <p:cNvPr id="6" name="CustomShape 2">
            <a:extLst>
              <a:ext uri="{FF2B5EF4-FFF2-40B4-BE49-F238E27FC236}">
                <a16:creationId xmlns:a16="http://schemas.microsoft.com/office/drawing/2014/main" id="{F361AEC5-62C0-7A46-B3C2-B49D540B15BE}"/>
              </a:ext>
            </a:extLst>
          </p:cNvPr>
          <p:cNvSpPr/>
          <p:nvPr/>
        </p:nvSpPr>
        <p:spPr>
          <a:xfrm>
            <a:off x="0" y="0"/>
            <a:ext cx="1482489" cy="685800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7" name="TextShape 3">
            <a:extLst>
              <a:ext uri="{FF2B5EF4-FFF2-40B4-BE49-F238E27FC236}">
                <a16:creationId xmlns:a16="http://schemas.microsoft.com/office/drawing/2014/main" id="{C085934D-B500-AC45-9EC1-005451DB1568}"/>
              </a:ext>
            </a:extLst>
          </p:cNvPr>
          <p:cNvSpPr txBox="1"/>
          <p:nvPr/>
        </p:nvSpPr>
        <p:spPr>
          <a:xfrm>
            <a:off x="99360" y="2137892"/>
            <a:ext cx="2221209" cy="2645247"/>
          </a:xfrm>
          <a:prstGeom prst="rect">
            <a:avLst/>
          </a:prstGeom>
          <a:solidFill>
            <a:srgbClr val="262626"/>
          </a:solidFill>
          <a:ln w="174600">
            <a:solidFill>
              <a:srgbClr val="262626"/>
            </a:solidFill>
            <a:round/>
          </a:ln>
        </p:spPr>
        <p:txBody>
          <a:bodyPr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2600" b="0" strike="noStrike" spc="-1" dirty="0">
                <a:solidFill>
                  <a:srgbClr val="FFFFFF"/>
                </a:solidFill>
                <a:latin typeface="Calibri Light"/>
              </a:rPr>
              <a:t>Test Model</a:t>
            </a:r>
            <a:endParaRPr lang="en-US" sz="26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0845034-74FE-5341-A6F4-BC8BC0C70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48DF6B03-E4C4-4F92-BD78-C088AB4D850E}" type="slidenum">
              <a:rPr lang="en-US" sz="1200" b="0" strike="noStrike" spc="-1" smtClean="0">
                <a:solidFill>
                  <a:srgbClr val="8B8B8B"/>
                </a:solidFill>
                <a:latin typeface="Calibri"/>
              </a:rPr>
              <a:t>24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5" name="Double Bracket 4">
            <a:extLst>
              <a:ext uri="{FF2B5EF4-FFF2-40B4-BE49-F238E27FC236}">
                <a16:creationId xmlns:a16="http://schemas.microsoft.com/office/drawing/2014/main" id="{0893831D-1438-7946-8152-BC42BE0DC4D2}"/>
              </a:ext>
            </a:extLst>
          </p:cNvPr>
          <p:cNvSpPr/>
          <p:nvPr/>
        </p:nvSpPr>
        <p:spPr>
          <a:xfrm>
            <a:off x="6313118" y="5285984"/>
            <a:ext cx="1064712" cy="200416"/>
          </a:xfrm>
          <a:prstGeom prst="bracketPair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Double Bracket 8">
            <a:extLst>
              <a:ext uri="{FF2B5EF4-FFF2-40B4-BE49-F238E27FC236}">
                <a16:creationId xmlns:a16="http://schemas.microsoft.com/office/drawing/2014/main" id="{4790962B-14BC-2F4D-87F3-92DFF0BDF387}"/>
              </a:ext>
            </a:extLst>
          </p:cNvPr>
          <p:cNvSpPr/>
          <p:nvPr/>
        </p:nvSpPr>
        <p:spPr>
          <a:xfrm>
            <a:off x="4198307" y="5486400"/>
            <a:ext cx="1064712" cy="200416"/>
          </a:xfrm>
          <a:prstGeom prst="bracketPair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Double Bracket 9">
            <a:extLst>
              <a:ext uri="{FF2B5EF4-FFF2-40B4-BE49-F238E27FC236}">
                <a16:creationId xmlns:a16="http://schemas.microsoft.com/office/drawing/2014/main" id="{611E9566-9182-1344-BD41-01B9D8B70C66}"/>
              </a:ext>
            </a:extLst>
          </p:cNvPr>
          <p:cNvSpPr/>
          <p:nvPr/>
        </p:nvSpPr>
        <p:spPr>
          <a:xfrm>
            <a:off x="6313118" y="5898702"/>
            <a:ext cx="1064712" cy="200416"/>
          </a:xfrm>
          <a:prstGeom prst="bracketPair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Double Bracket 10">
            <a:extLst>
              <a:ext uri="{FF2B5EF4-FFF2-40B4-BE49-F238E27FC236}">
                <a16:creationId xmlns:a16="http://schemas.microsoft.com/office/drawing/2014/main" id="{E92F4647-0F7B-C44F-BD70-4C6E9CF464C4}"/>
              </a:ext>
            </a:extLst>
          </p:cNvPr>
          <p:cNvSpPr/>
          <p:nvPr/>
        </p:nvSpPr>
        <p:spPr>
          <a:xfrm>
            <a:off x="4237973" y="6099118"/>
            <a:ext cx="910224" cy="200416"/>
          </a:xfrm>
          <a:prstGeom prst="bracketPair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Double Bracket 11">
            <a:extLst>
              <a:ext uri="{FF2B5EF4-FFF2-40B4-BE49-F238E27FC236}">
                <a16:creationId xmlns:a16="http://schemas.microsoft.com/office/drawing/2014/main" id="{C794FC28-908F-2945-ACAE-2200206B7D2E}"/>
              </a:ext>
            </a:extLst>
          </p:cNvPr>
          <p:cNvSpPr/>
          <p:nvPr/>
        </p:nvSpPr>
        <p:spPr>
          <a:xfrm>
            <a:off x="4730663" y="6456808"/>
            <a:ext cx="1064712" cy="200416"/>
          </a:xfrm>
          <a:prstGeom prst="bracketPair">
            <a:avLst/>
          </a:prstGeom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01B6B8A-7395-C94C-B446-781B12B1C3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Conclusion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F4F2A3A-559C-DD49-8FE6-5BC038EEC71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556478E-A3CF-2946-9635-24F7EE74D7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48DF6B03-E4C4-4F92-BD78-C088AB4D850E}" type="slidenum">
              <a:rPr lang="en-US" sz="1200" b="0" strike="noStrike" spc="-1" smtClean="0">
                <a:solidFill>
                  <a:srgbClr val="8B8B8B"/>
                </a:solidFill>
                <a:latin typeface="Calibri"/>
              </a:rPr>
              <a:t>25</a:t>
            </a:fld>
            <a:endParaRPr lang="en-US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140592878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E6CA7FB-A28F-344A-AE8B-CD40F374771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48DF6B03-E4C4-4F92-BD78-C088AB4D850E}" type="slidenum">
              <a:rPr lang="en-US" sz="1200" b="0" strike="noStrike" spc="-1" smtClean="0">
                <a:solidFill>
                  <a:srgbClr val="8B8B8B"/>
                </a:solidFill>
                <a:latin typeface="Calibri"/>
              </a:rPr>
              <a:t>26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5E6434A9-4F7B-5840-A297-B47D7D4BB8F9}"/>
              </a:ext>
            </a:extLst>
          </p:cNvPr>
          <p:cNvSpPr txBox="1"/>
          <p:nvPr/>
        </p:nvSpPr>
        <p:spPr>
          <a:xfrm>
            <a:off x="576198" y="2004164"/>
            <a:ext cx="10020822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800" dirty="0"/>
              <a:t>Compared</a:t>
            </a:r>
            <a:r>
              <a:rPr lang="zh-CN" altLang="en-US" sz="2800" dirty="0"/>
              <a:t> </a:t>
            </a:r>
            <a:r>
              <a:rPr lang="en-US" altLang="zh-CN" sz="2800" dirty="0"/>
              <a:t>with</a:t>
            </a:r>
            <a:r>
              <a:rPr lang="zh-CN" altLang="en-US" sz="2800" dirty="0"/>
              <a:t> </a:t>
            </a:r>
            <a:r>
              <a:rPr lang="en-US" altLang="zh-CN" sz="2800" dirty="0"/>
              <a:t>existed</a:t>
            </a:r>
            <a:r>
              <a:rPr lang="zh-CN" altLang="en-US" sz="2800" dirty="0"/>
              <a:t> </a:t>
            </a:r>
            <a:r>
              <a:rPr lang="en-US" altLang="zh-CN" sz="2800" dirty="0"/>
              <a:t>literature,</a:t>
            </a:r>
            <a:r>
              <a:rPr lang="zh-CN" altLang="en-US" sz="2800" dirty="0"/>
              <a:t> </a:t>
            </a:r>
            <a:r>
              <a:rPr lang="en-US" altLang="zh-CN" sz="2800" dirty="0"/>
              <a:t>Neural</a:t>
            </a:r>
            <a:r>
              <a:rPr lang="zh-CN" altLang="en-US" sz="2800" dirty="0"/>
              <a:t> </a:t>
            </a:r>
            <a:r>
              <a:rPr lang="en-US" altLang="zh-CN" sz="2800" dirty="0"/>
              <a:t>Network</a:t>
            </a:r>
            <a:r>
              <a:rPr lang="zh-CN" altLang="en-US" sz="2800" dirty="0"/>
              <a:t> </a:t>
            </a:r>
            <a:r>
              <a:rPr lang="en-US" altLang="zh-CN" sz="2800" dirty="0"/>
              <a:t>based</a:t>
            </a:r>
            <a:r>
              <a:rPr lang="zh-CN" altLang="en-US" sz="2800" dirty="0"/>
              <a:t> </a:t>
            </a:r>
            <a:r>
              <a:rPr lang="en-US" altLang="zh-CN" sz="2800" dirty="0"/>
              <a:t>detector</a:t>
            </a:r>
            <a:r>
              <a:rPr lang="zh-CN" altLang="en-US" sz="2800" dirty="0"/>
              <a:t> </a:t>
            </a:r>
            <a:r>
              <a:rPr lang="en-US" altLang="zh-CN" sz="2800" dirty="0"/>
              <a:t>perform</a:t>
            </a:r>
            <a:r>
              <a:rPr lang="zh-CN" altLang="en-US" sz="2800" dirty="0"/>
              <a:t> </a:t>
            </a:r>
            <a:r>
              <a:rPr lang="en-US" altLang="zh-CN" sz="2800" dirty="0"/>
              <a:t>better</a:t>
            </a:r>
            <a:r>
              <a:rPr lang="zh-CN" altLang="en-US" sz="2800" dirty="0"/>
              <a:t> </a:t>
            </a:r>
            <a:r>
              <a:rPr lang="en-US" altLang="zh-CN" sz="2800" dirty="0"/>
              <a:t>than</a:t>
            </a:r>
            <a:r>
              <a:rPr lang="zh-CN" altLang="en-US" sz="2800" dirty="0"/>
              <a:t> </a:t>
            </a:r>
            <a:r>
              <a:rPr lang="en-US" altLang="zh-CN" sz="2800" dirty="0"/>
              <a:t>other</a:t>
            </a:r>
            <a:r>
              <a:rPr lang="zh-CN" altLang="en-US" sz="2800" dirty="0"/>
              <a:t> </a:t>
            </a:r>
            <a:r>
              <a:rPr lang="en-US" altLang="zh-CN" sz="2800" dirty="0"/>
              <a:t>method,</a:t>
            </a:r>
            <a:r>
              <a:rPr lang="zh-CN" altLang="en-US" sz="2800" dirty="0"/>
              <a:t> </a:t>
            </a:r>
            <a:r>
              <a:rPr lang="en-US" altLang="zh-CN" sz="2800" dirty="0"/>
              <a:t>e.g.</a:t>
            </a:r>
            <a:r>
              <a:rPr lang="zh-CN" altLang="en-US" sz="2800" dirty="0"/>
              <a:t> </a:t>
            </a:r>
            <a:r>
              <a:rPr lang="en-US" altLang="zh-CN" sz="2800" dirty="0"/>
              <a:t>SVM,</a:t>
            </a:r>
            <a:r>
              <a:rPr lang="zh-CN" altLang="en-US" sz="2800" dirty="0"/>
              <a:t> </a:t>
            </a:r>
            <a:r>
              <a:rPr lang="en-US" altLang="zh-CN" sz="2800" dirty="0"/>
              <a:t>KNN.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800" dirty="0"/>
              <a:t>“Constant</a:t>
            </a:r>
            <a:r>
              <a:rPr lang="zh-CN" altLang="en-US" sz="2800" dirty="0"/>
              <a:t> </a:t>
            </a:r>
            <a:r>
              <a:rPr lang="en-US" altLang="zh-CN" sz="2800" dirty="0"/>
              <a:t>offset”</a:t>
            </a:r>
            <a:r>
              <a:rPr lang="zh-CN" altLang="en-US" sz="2800" dirty="0"/>
              <a:t> </a:t>
            </a:r>
            <a:r>
              <a:rPr lang="en-US" altLang="zh-CN" sz="2800" dirty="0"/>
              <a:t>attack</a:t>
            </a:r>
            <a:r>
              <a:rPr lang="zh-CN" altLang="en-US" sz="2800" dirty="0"/>
              <a:t> </a:t>
            </a:r>
            <a:r>
              <a:rPr lang="en-US" altLang="zh-CN" sz="2800" dirty="0"/>
              <a:t>could</a:t>
            </a:r>
            <a:r>
              <a:rPr lang="zh-CN" altLang="en-US" sz="2800" dirty="0"/>
              <a:t> </a:t>
            </a:r>
            <a:r>
              <a:rPr lang="en-US" altLang="zh-CN" sz="2800" dirty="0"/>
              <a:t>not</a:t>
            </a:r>
            <a:r>
              <a:rPr lang="zh-CN" altLang="en-US" sz="2800" dirty="0"/>
              <a:t> </a:t>
            </a:r>
            <a:r>
              <a:rPr lang="en-US" altLang="zh-CN" sz="2800" dirty="0"/>
              <a:t>be</a:t>
            </a:r>
            <a:r>
              <a:rPr lang="zh-CN" altLang="en-US" sz="2800" dirty="0"/>
              <a:t> </a:t>
            </a:r>
            <a:r>
              <a:rPr lang="en-US" altLang="zh-CN" sz="2800" dirty="0"/>
              <a:t>detected</a:t>
            </a:r>
            <a:r>
              <a:rPr lang="zh-CN" altLang="en-US" sz="2800" dirty="0"/>
              <a:t> </a:t>
            </a:r>
            <a:r>
              <a:rPr lang="en-US" altLang="zh-CN" sz="2800" dirty="0"/>
              <a:t>by</a:t>
            </a:r>
            <a:r>
              <a:rPr lang="zh-CN" altLang="en-US" sz="2800" dirty="0"/>
              <a:t> </a:t>
            </a:r>
            <a:r>
              <a:rPr lang="en-US" altLang="zh-CN" sz="2800" dirty="0"/>
              <a:t>the</a:t>
            </a:r>
            <a:r>
              <a:rPr lang="zh-CN" altLang="en-US" sz="2800" dirty="0"/>
              <a:t> </a:t>
            </a:r>
            <a:r>
              <a:rPr lang="en-US" altLang="zh-CN" sz="2800" dirty="0"/>
              <a:t>proposed</a:t>
            </a:r>
            <a:r>
              <a:rPr lang="zh-CN" altLang="en-US" sz="2800" dirty="0"/>
              <a:t> </a:t>
            </a:r>
            <a:r>
              <a:rPr lang="en-US" altLang="zh-CN" sz="2800" dirty="0"/>
              <a:t>model.</a:t>
            </a:r>
          </a:p>
        </p:txBody>
      </p:sp>
      <p:sp>
        <p:nvSpPr>
          <p:cNvPr id="7" name="CustomShape 1">
            <a:extLst>
              <a:ext uri="{FF2B5EF4-FFF2-40B4-BE49-F238E27FC236}">
                <a16:creationId xmlns:a16="http://schemas.microsoft.com/office/drawing/2014/main" id="{79DF3CA2-7308-4344-B581-9F403F9C053E}"/>
              </a:ext>
            </a:extLst>
          </p:cNvPr>
          <p:cNvSpPr/>
          <p:nvPr/>
        </p:nvSpPr>
        <p:spPr>
          <a:xfrm>
            <a:off x="0" y="651600"/>
            <a:ext cx="12191760" cy="736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8" name="TextShape 2">
            <a:extLst>
              <a:ext uri="{FF2B5EF4-FFF2-40B4-BE49-F238E27FC236}">
                <a16:creationId xmlns:a16="http://schemas.microsoft.com/office/drawing/2014/main" id="{7939B97E-5FB9-5641-BAA9-E7F94F214935}"/>
              </a:ext>
            </a:extLst>
          </p:cNvPr>
          <p:cNvSpPr txBox="1"/>
          <p:nvPr/>
        </p:nvSpPr>
        <p:spPr>
          <a:xfrm>
            <a:off x="490500" y="651600"/>
            <a:ext cx="11210400" cy="7444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altLang="zh-CN" sz="3000" spc="-1" dirty="0">
                <a:solidFill>
                  <a:srgbClr val="FFFFFF"/>
                </a:solidFill>
                <a:latin typeface="Calibri Light"/>
              </a:rPr>
              <a:t>Conclusion</a:t>
            </a:r>
            <a:endParaRPr lang="en-US" sz="3000" b="0" strike="noStrike" spc="-1" dirty="0">
              <a:solidFill>
                <a:srgbClr val="000000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406412504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TextShape 1"/>
          <p:cNvSpPr txBox="1"/>
          <p:nvPr/>
        </p:nvSpPr>
        <p:spPr>
          <a:xfrm>
            <a:off x="831960" y="2745020"/>
            <a:ext cx="10515240" cy="1367959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 algn="ctr">
              <a:lnSpc>
                <a:spcPct val="90000"/>
              </a:lnSpc>
            </a:pPr>
            <a:r>
              <a:rPr lang="en-US" sz="6000" b="0" strike="noStrike" spc="-1" dirty="0">
                <a:solidFill>
                  <a:srgbClr val="000000"/>
                </a:solidFill>
                <a:latin typeface="Calibri Light"/>
              </a:rPr>
              <a:t>Thanks!</a:t>
            </a:r>
            <a:endParaRPr lang="en-US" sz="60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3" name="TextShape 2"/>
          <p:cNvSpPr txBox="1"/>
          <p:nvPr/>
        </p:nvSpPr>
        <p:spPr>
          <a:xfrm>
            <a:off x="831960" y="4589640"/>
            <a:ext cx="10515240" cy="14997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FE9B9E2-291D-DF4B-BF37-E8C0E40051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48DF6B03-E4C4-4F92-BD78-C088AB4D850E}" type="slidenum">
              <a:rPr lang="en-US" sz="1200" b="0" strike="noStrike" spc="-1" smtClean="0">
                <a:solidFill>
                  <a:srgbClr val="8B8B8B"/>
                </a:solidFill>
                <a:latin typeface="Calibri"/>
              </a:rPr>
              <a:t>27</a:t>
            </a:fld>
            <a:endParaRPr lang="en-US" sz="1200" b="0" strike="noStrike" spc="-1">
              <a:latin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0075840-80A1-6641-B84F-A47E773D3D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Introduction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CD0FB2-5C14-7F43-B8EB-442AA0C95534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A9454F6-F8C2-E646-A188-6F4E945557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48DF6B03-E4C4-4F92-BD78-C088AB4D850E}" type="slidenum">
              <a:rPr lang="en-US" sz="1200" b="0" strike="noStrike" spc="-1" smtClean="0">
                <a:solidFill>
                  <a:srgbClr val="8B8B8B"/>
                </a:solidFill>
                <a:latin typeface="Calibri"/>
              </a:rPr>
              <a:t>3</a:t>
            </a:fld>
            <a:endParaRPr lang="en-US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2578042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2FA31CC-B7E4-5743-9905-5AC7D26D855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VANET</a:t>
            </a:r>
            <a:r>
              <a:rPr lang="zh-CN" altLang="en-US" dirty="0"/>
              <a:t> </a:t>
            </a:r>
            <a:r>
              <a:rPr lang="en-US" altLang="zh-CN" dirty="0"/>
              <a:t>(figure)</a:t>
            </a:r>
          </a:p>
          <a:p>
            <a:r>
              <a:rPr lang="en-US" altLang="zh-CN" dirty="0"/>
              <a:t>Data</a:t>
            </a:r>
            <a:r>
              <a:rPr lang="zh-CN" altLang="en-US" dirty="0"/>
              <a:t> </a:t>
            </a:r>
            <a:r>
              <a:rPr lang="en-US" altLang="zh-CN" dirty="0"/>
              <a:t>type:</a:t>
            </a:r>
          </a:p>
          <a:p>
            <a:pPr lvl="1"/>
            <a:r>
              <a:rPr lang="en-US" altLang="zh-CN" dirty="0"/>
              <a:t>BSM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CEA46B5-AF83-0049-9A85-DB55E6C821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48DF6B03-E4C4-4F92-BD78-C088AB4D850E}" type="slidenum">
              <a:rPr lang="en-US" sz="1200" b="0" strike="noStrike" spc="-1" smtClean="0">
                <a:solidFill>
                  <a:srgbClr val="8B8B8B"/>
                </a:solidFill>
                <a:latin typeface="Calibri"/>
              </a:rPr>
              <a:t>4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5" name="CustomShape 1">
            <a:extLst>
              <a:ext uri="{FF2B5EF4-FFF2-40B4-BE49-F238E27FC236}">
                <a16:creationId xmlns:a16="http://schemas.microsoft.com/office/drawing/2014/main" id="{3DC94EDD-4BEE-4344-9474-C4E27F1FE34B}"/>
              </a:ext>
            </a:extLst>
          </p:cNvPr>
          <p:cNvSpPr/>
          <p:nvPr/>
        </p:nvSpPr>
        <p:spPr>
          <a:xfrm>
            <a:off x="-738" y="278166"/>
            <a:ext cx="12191760" cy="736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6" name="TextShape 2">
            <a:extLst>
              <a:ext uri="{FF2B5EF4-FFF2-40B4-BE49-F238E27FC236}">
                <a16:creationId xmlns:a16="http://schemas.microsoft.com/office/drawing/2014/main" id="{8FF77A45-D6D9-894D-8009-C6142B2A9413}"/>
              </a:ext>
            </a:extLst>
          </p:cNvPr>
          <p:cNvSpPr txBox="1"/>
          <p:nvPr/>
        </p:nvSpPr>
        <p:spPr>
          <a:xfrm>
            <a:off x="489942" y="278166"/>
            <a:ext cx="11210400" cy="7444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altLang="zh-CN" sz="3000" b="0" strike="noStrike" spc="-1" dirty="0">
                <a:solidFill>
                  <a:schemeClr val="bg1"/>
                </a:solidFill>
                <a:latin typeface="Calibri"/>
              </a:rPr>
              <a:t>Background</a:t>
            </a:r>
            <a:endParaRPr lang="en-US" sz="3000" b="0" strike="noStrike" spc="-1" dirty="0">
              <a:solidFill>
                <a:schemeClr val="bg1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2594363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TextShape 2"/>
          <p:cNvSpPr txBox="1"/>
          <p:nvPr/>
        </p:nvSpPr>
        <p:spPr>
          <a:xfrm>
            <a:off x="838080" y="1554480"/>
            <a:ext cx="10515240" cy="4534422"/>
          </a:xfrm>
          <a:prstGeom prst="rect">
            <a:avLst/>
          </a:prstGeom>
          <a:noFill/>
          <a:ln>
            <a:noFill/>
          </a:ln>
        </p:spPr>
        <p:txBody>
          <a:bodyPr lIns="0" tIns="0" rIns="0" bIns="0" anchor="ctr"/>
          <a:lstStyle/>
          <a:p>
            <a:r>
              <a:rPr lang="en-US" sz="2400" b="0" strike="noStrike" spc="-1" dirty="0">
                <a:latin typeface="Arial"/>
              </a:rPr>
              <a:t>-Constant :</a:t>
            </a:r>
            <a:r>
              <a:rPr lang="zh-CN" altLang="en-US" sz="2400" b="0" strike="noStrike" spc="-1" dirty="0">
                <a:latin typeface="Arial"/>
              </a:rPr>
              <a:t> </a:t>
            </a:r>
            <a:r>
              <a:rPr lang="en-US" sz="2400" b="0" strike="noStrike" spc="-1" dirty="0">
                <a:latin typeface="Arial"/>
              </a:rPr>
              <a:t>Attacker report a false position which is a constant value.</a:t>
            </a:r>
          </a:p>
          <a:p>
            <a:endParaRPr lang="en-US" sz="2400" b="0" strike="noStrike" spc="-1" dirty="0">
              <a:latin typeface="Arial"/>
            </a:endParaRPr>
          </a:p>
          <a:p>
            <a:r>
              <a:rPr lang="en-US" sz="2400" b="0" strike="noStrike" spc="-1" dirty="0">
                <a:latin typeface="Arial"/>
              </a:rPr>
              <a:t>-Constant Offset :</a:t>
            </a:r>
            <a:r>
              <a:rPr lang="zh-CN" altLang="en-US" sz="2400" b="0" strike="noStrike" spc="-1" dirty="0">
                <a:latin typeface="Arial"/>
              </a:rPr>
              <a:t> </a:t>
            </a:r>
            <a:r>
              <a:rPr lang="en-US" sz="2400" b="0" strike="noStrike" spc="-1" dirty="0">
                <a:latin typeface="Arial"/>
              </a:rPr>
              <a:t>Attacker transmits a fixed offset added to the real position.</a:t>
            </a:r>
          </a:p>
          <a:p>
            <a:endParaRPr lang="en-US" sz="2400" b="0" strike="noStrike" spc="-1" dirty="0">
              <a:latin typeface="Arial"/>
            </a:endParaRPr>
          </a:p>
          <a:p>
            <a:r>
              <a:rPr lang="en-US" sz="2400" b="0" strike="noStrike" spc="-1" dirty="0">
                <a:latin typeface="Arial"/>
              </a:rPr>
              <a:t>-Random :</a:t>
            </a:r>
            <a:r>
              <a:rPr lang="zh-CN" altLang="en-US" sz="2400" b="0" strike="noStrike" spc="-1" dirty="0">
                <a:latin typeface="Arial"/>
              </a:rPr>
              <a:t> </a:t>
            </a:r>
            <a:r>
              <a:rPr lang="en-US" sz="2400" b="0" strike="noStrike" spc="-1" dirty="0">
                <a:latin typeface="Arial"/>
              </a:rPr>
              <a:t>Attacker sends a random position inside the simulation area.</a:t>
            </a:r>
          </a:p>
          <a:p>
            <a:endParaRPr lang="en-US" sz="2400" b="0" strike="noStrike" spc="-1" dirty="0">
              <a:latin typeface="Arial"/>
            </a:endParaRPr>
          </a:p>
          <a:p>
            <a:r>
              <a:rPr lang="en-US" sz="2400" b="0" strike="noStrike" spc="-1" dirty="0">
                <a:latin typeface="Arial"/>
              </a:rPr>
              <a:t>-Random Offset :</a:t>
            </a:r>
            <a:r>
              <a:rPr lang="zh-CN" altLang="en-US" sz="2400" b="0" strike="noStrike" spc="-1" dirty="0">
                <a:latin typeface="Arial"/>
              </a:rPr>
              <a:t> </a:t>
            </a:r>
            <a:r>
              <a:rPr lang="en-US" sz="2400" b="0" strike="noStrike" spc="-1" dirty="0">
                <a:latin typeface="Arial"/>
              </a:rPr>
              <a:t>Attacker sends a random position within a rectangle around the vehicle.</a:t>
            </a:r>
          </a:p>
          <a:p>
            <a:endParaRPr lang="en-US" sz="2400" b="0" strike="noStrike" spc="-1" dirty="0">
              <a:latin typeface="Arial"/>
            </a:endParaRPr>
          </a:p>
          <a:p>
            <a:r>
              <a:rPr lang="en-US" sz="2400" b="0" strike="noStrike" spc="-1" dirty="0">
                <a:latin typeface="Arial"/>
              </a:rPr>
              <a:t>-Eventual Stop :</a:t>
            </a:r>
            <a:r>
              <a:rPr lang="zh-CN" altLang="en-US" sz="2400" b="0" strike="noStrike" spc="-1" dirty="0">
                <a:latin typeface="Arial"/>
              </a:rPr>
              <a:t> </a:t>
            </a:r>
            <a:r>
              <a:rPr lang="en-US" sz="2400" b="0" strike="noStrike" spc="-1" dirty="0">
                <a:latin typeface="Arial"/>
              </a:rPr>
              <a:t>Attackers behave normally for some time and then attacks by transmitting the same position repeatedly.</a:t>
            </a:r>
          </a:p>
        </p:txBody>
      </p:sp>
      <p:sp>
        <p:nvSpPr>
          <p:cNvPr id="4" name="CustomShape 1">
            <a:extLst>
              <a:ext uri="{FF2B5EF4-FFF2-40B4-BE49-F238E27FC236}">
                <a16:creationId xmlns:a16="http://schemas.microsoft.com/office/drawing/2014/main" id="{C481682D-73B8-D24E-B5FD-22D55BD7331C}"/>
              </a:ext>
            </a:extLst>
          </p:cNvPr>
          <p:cNvSpPr/>
          <p:nvPr/>
        </p:nvSpPr>
        <p:spPr>
          <a:xfrm>
            <a:off x="0" y="651600"/>
            <a:ext cx="12191760" cy="736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" name="TextShape 2">
            <a:extLst>
              <a:ext uri="{FF2B5EF4-FFF2-40B4-BE49-F238E27FC236}">
                <a16:creationId xmlns:a16="http://schemas.microsoft.com/office/drawing/2014/main" id="{571ECFD4-5D0C-1041-8EA7-968C46F4EE0E}"/>
              </a:ext>
            </a:extLst>
          </p:cNvPr>
          <p:cNvSpPr txBox="1"/>
          <p:nvPr/>
        </p:nvSpPr>
        <p:spPr>
          <a:xfrm>
            <a:off x="556560" y="643320"/>
            <a:ext cx="11210400" cy="7444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3000" spc="-1" dirty="0">
                <a:solidFill>
                  <a:srgbClr val="FFFFFF"/>
                </a:solidFill>
                <a:latin typeface="Calibri Light"/>
              </a:rPr>
              <a:t>Type of Attackers</a:t>
            </a:r>
            <a:endParaRPr lang="en-US" sz="3000" b="0" strike="noStrike" spc="-1" dirty="0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text, map&#10;&#10;Description automatically generated">
            <a:extLst>
              <a:ext uri="{FF2B5EF4-FFF2-40B4-BE49-F238E27FC236}">
                <a16:creationId xmlns:a16="http://schemas.microsoft.com/office/drawing/2014/main" id="{32F570B5-94B4-3D4C-A879-79AC23FD4B0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52811" y="49080"/>
            <a:ext cx="5881989" cy="6582427"/>
          </a:xfrm>
          <a:prstGeom prst="rect">
            <a:avLst/>
          </a:prstGeom>
          <a:ln w="19050">
            <a:solidFill>
              <a:schemeClr val="tx1">
                <a:lumMod val="95000"/>
                <a:lumOff val="5000"/>
                <a:alpha val="50000"/>
              </a:schemeClr>
            </a:solidFill>
          </a:ln>
          <a:effectLst>
            <a:softEdge rad="0"/>
          </a:effectLst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E93EB5EF-ED39-8C43-A4DC-D3FD59CD6F09}"/>
              </a:ext>
            </a:extLst>
          </p:cNvPr>
          <p:cNvSpPr txBox="1"/>
          <p:nvPr/>
        </p:nvSpPr>
        <p:spPr>
          <a:xfrm>
            <a:off x="3656223" y="104383"/>
            <a:ext cx="1227550" cy="52322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Step 1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533758D-E806-3D4E-9A9D-64D33FCCCE62}"/>
              </a:ext>
            </a:extLst>
          </p:cNvPr>
          <p:cNvSpPr txBox="1"/>
          <p:nvPr/>
        </p:nvSpPr>
        <p:spPr>
          <a:xfrm>
            <a:off x="3656223" y="1559862"/>
            <a:ext cx="1227550" cy="52322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Step 2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16E1F50-D032-8547-A36A-7A53A4BFA701}"/>
              </a:ext>
            </a:extLst>
          </p:cNvPr>
          <p:cNvSpPr txBox="1"/>
          <p:nvPr/>
        </p:nvSpPr>
        <p:spPr>
          <a:xfrm>
            <a:off x="3656223" y="3747369"/>
            <a:ext cx="1227550" cy="52322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Step 3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3D43EE87-4681-974D-B934-AA16B41761F5}"/>
              </a:ext>
            </a:extLst>
          </p:cNvPr>
          <p:cNvSpPr txBox="1"/>
          <p:nvPr/>
        </p:nvSpPr>
        <p:spPr>
          <a:xfrm>
            <a:off x="3656223" y="5673266"/>
            <a:ext cx="1227550" cy="523220"/>
          </a:xfrm>
          <a:prstGeom prst="rect">
            <a:avLst/>
          </a:prstGeom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2800" dirty="0"/>
              <a:t>Step 4</a:t>
            </a:r>
          </a:p>
        </p:txBody>
      </p:sp>
      <p:sp>
        <p:nvSpPr>
          <p:cNvPr id="11" name="CustomShape 2">
            <a:extLst>
              <a:ext uri="{FF2B5EF4-FFF2-40B4-BE49-F238E27FC236}">
                <a16:creationId xmlns:a16="http://schemas.microsoft.com/office/drawing/2014/main" id="{9244DFE3-730B-534D-8A12-8EE63C4D6998}"/>
              </a:ext>
            </a:extLst>
          </p:cNvPr>
          <p:cNvSpPr/>
          <p:nvPr/>
        </p:nvSpPr>
        <p:spPr>
          <a:xfrm>
            <a:off x="0" y="0"/>
            <a:ext cx="2013120" cy="685764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12" name="TextShape 3">
            <a:extLst>
              <a:ext uri="{FF2B5EF4-FFF2-40B4-BE49-F238E27FC236}">
                <a16:creationId xmlns:a16="http://schemas.microsoft.com/office/drawing/2014/main" id="{65A834BD-1560-6F44-8283-06A411F1F3CE}"/>
              </a:ext>
            </a:extLst>
          </p:cNvPr>
          <p:cNvSpPr txBox="1"/>
          <p:nvPr/>
        </p:nvSpPr>
        <p:spPr>
          <a:xfrm>
            <a:off x="124447" y="2083082"/>
            <a:ext cx="2549796" cy="2691473"/>
          </a:xfrm>
          <a:prstGeom prst="rect">
            <a:avLst/>
          </a:prstGeom>
          <a:solidFill>
            <a:srgbClr val="262626"/>
          </a:solidFill>
          <a:ln w="174600">
            <a:solidFill>
              <a:srgbClr val="262626"/>
            </a:solidFill>
            <a:round/>
          </a:ln>
        </p:spPr>
        <p:txBody>
          <a:bodyPr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2600" b="0" strike="noStrike" spc="-1" dirty="0">
                <a:solidFill>
                  <a:srgbClr val="FFFFFF"/>
                </a:solidFill>
                <a:latin typeface="Calibri Light"/>
              </a:rPr>
              <a:t>Work Flow</a:t>
            </a:r>
          </a:p>
          <a:p>
            <a:pPr algn="ctr">
              <a:lnSpc>
                <a:spcPct val="90000"/>
              </a:lnSpc>
            </a:pPr>
            <a:r>
              <a:rPr lang="en-US" sz="2600" spc="-1" dirty="0">
                <a:solidFill>
                  <a:srgbClr val="FFFFFF"/>
                </a:solidFill>
                <a:latin typeface="Calibri Light"/>
              </a:rPr>
              <a:t>(for both models)</a:t>
            </a:r>
            <a:endParaRPr lang="en-US" sz="2600" b="0" strike="noStrike" spc="-1" dirty="0">
              <a:solidFill>
                <a:srgbClr val="000000"/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4157363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1FC467-15BA-4D49-9FA2-6EF63A64323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Datasets</a:t>
            </a:r>
            <a:r>
              <a:rPr lang="zh-CN" altLang="en-US" dirty="0"/>
              <a:t> </a:t>
            </a:r>
            <a:r>
              <a:rPr lang="en-US" altLang="zh-CN" dirty="0"/>
              <a:t>--</a:t>
            </a:r>
            <a:r>
              <a:rPr lang="zh-CN" altLang="en-US" dirty="0"/>
              <a:t> </a:t>
            </a:r>
            <a:r>
              <a:rPr lang="en-US" altLang="zh-CN" dirty="0"/>
              <a:t>Preprocessing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C379242-E101-5A4C-995A-B7AD0EDF199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4233632-A19E-0D46-8D57-D1EDBEE82C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48DF6B03-E4C4-4F92-BD78-C088AB4D850E}" type="slidenum">
              <a:rPr lang="en-US" sz="1200" b="0" strike="noStrike" spc="-1" smtClean="0">
                <a:solidFill>
                  <a:srgbClr val="8B8B8B"/>
                </a:solidFill>
                <a:latin typeface="Calibri"/>
              </a:rPr>
              <a:t>7</a:t>
            </a:fld>
            <a:endParaRPr lang="en-US" sz="1200" b="0" strike="noStrike" spc="-1">
              <a:latin typeface="Times New Roman"/>
            </a:endParaRPr>
          </a:p>
        </p:txBody>
      </p:sp>
    </p:spTree>
    <p:extLst>
      <p:ext uri="{BB962C8B-B14F-4D97-AF65-F5344CB8AC3E}">
        <p14:creationId xmlns:p14="http://schemas.microsoft.com/office/powerpoint/2010/main" val="109030586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CustomShape 1"/>
          <p:cNvSpPr/>
          <p:nvPr/>
        </p:nvSpPr>
        <p:spPr>
          <a:xfrm>
            <a:off x="-738" y="278166"/>
            <a:ext cx="12191760" cy="736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127" name="Content Placeholder 16"/>
          <p:cNvPicPr/>
          <p:nvPr/>
        </p:nvPicPr>
        <p:blipFill>
          <a:blip r:embed="rId2"/>
          <a:stretch/>
        </p:blipFill>
        <p:spPr>
          <a:xfrm>
            <a:off x="489942" y="3121597"/>
            <a:ext cx="9894823" cy="3087665"/>
          </a:xfrm>
          <a:prstGeom prst="rect">
            <a:avLst/>
          </a:prstGeom>
          <a:ln>
            <a:noFill/>
          </a:ln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52E52145-08F9-9E4F-9F63-E088779A08EE}"/>
              </a:ext>
            </a:extLst>
          </p:cNvPr>
          <p:cNvSpPr txBox="1"/>
          <p:nvPr/>
        </p:nvSpPr>
        <p:spPr>
          <a:xfrm>
            <a:off x="928352" y="1551937"/>
            <a:ext cx="921772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 communication session between</a:t>
            </a:r>
            <a:r>
              <a:rPr lang="zh-CN" altLang="en-US" sz="2400" dirty="0"/>
              <a:t>  </a:t>
            </a:r>
            <a:r>
              <a:rPr lang="en-US" sz="2400" b="1" dirty="0"/>
              <a:t>a sender </a:t>
            </a:r>
            <a:r>
              <a:rPr lang="en-US" sz="2400" dirty="0"/>
              <a:t>and </a:t>
            </a:r>
            <a:r>
              <a:rPr lang="en-US" sz="2400" b="1" dirty="0"/>
              <a:t>a receiver</a:t>
            </a:r>
            <a:r>
              <a:rPr lang="en-US" sz="2400" dirty="0"/>
              <a:t>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dirty="0"/>
              <a:t>A session is whether </a:t>
            </a:r>
            <a:r>
              <a:rPr lang="zh-CN" altLang="en-US" sz="2400" dirty="0"/>
              <a:t> </a:t>
            </a:r>
            <a:r>
              <a:rPr lang="en-US" sz="2400" b="1" dirty="0"/>
              <a:t>‘Normal’</a:t>
            </a:r>
            <a:r>
              <a:rPr lang="en-US" sz="2400" dirty="0"/>
              <a:t> or </a:t>
            </a:r>
            <a:r>
              <a:rPr lang="en-US" sz="2400" b="1" dirty="0"/>
              <a:t>‘Attack’. </a:t>
            </a:r>
          </a:p>
        </p:txBody>
      </p:sp>
      <p:sp>
        <p:nvSpPr>
          <p:cNvPr id="14" name="TextShape 2">
            <a:extLst>
              <a:ext uri="{FF2B5EF4-FFF2-40B4-BE49-F238E27FC236}">
                <a16:creationId xmlns:a16="http://schemas.microsoft.com/office/drawing/2014/main" id="{364CF4C4-6CDE-DD4A-9B6D-E4F4AA31BDBC}"/>
              </a:ext>
            </a:extLst>
          </p:cNvPr>
          <p:cNvSpPr txBox="1"/>
          <p:nvPr/>
        </p:nvSpPr>
        <p:spPr>
          <a:xfrm>
            <a:off x="489942" y="278166"/>
            <a:ext cx="11210400" cy="7444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altLang="zh-CN" sz="3000" b="0" strike="noStrike" spc="-1" dirty="0">
                <a:solidFill>
                  <a:srgbClr val="FFFFFF"/>
                </a:solidFill>
                <a:latin typeface="Calibri Light"/>
              </a:rPr>
              <a:t>A</a:t>
            </a:r>
            <a:r>
              <a:rPr lang="zh-CN" altLang="en-US" sz="3000" b="0" strike="noStrike" spc="-1" dirty="0">
                <a:solidFill>
                  <a:srgbClr val="FFFFFF"/>
                </a:solidFill>
                <a:latin typeface="Calibri Light"/>
              </a:rPr>
              <a:t> </a:t>
            </a:r>
            <a:r>
              <a:rPr lang="en-US" altLang="zh-CN" sz="3000" b="0" strike="noStrike" spc="-1" dirty="0">
                <a:solidFill>
                  <a:srgbClr val="FFFFFF"/>
                </a:solidFill>
                <a:latin typeface="Calibri Light"/>
              </a:rPr>
              <a:t>BSM</a:t>
            </a:r>
            <a:endParaRPr lang="en-US" sz="30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9B19646D-8FDB-D947-8E29-D06DBCB332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48DF6B03-E4C4-4F92-BD78-C088AB4D850E}" type="slidenum">
              <a:rPr lang="en-US" sz="1200" b="0" strike="noStrike" spc="-1" smtClean="0">
                <a:solidFill>
                  <a:srgbClr val="8B8B8B"/>
                </a:solidFill>
                <a:latin typeface="Calibri"/>
              </a:rPr>
              <a:t>8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59581C1-EAE0-7144-A293-186EB243A5F5}"/>
              </a:ext>
            </a:extLst>
          </p:cNvPr>
          <p:cNvSpPr txBox="1"/>
          <p:nvPr/>
        </p:nvSpPr>
        <p:spPr>
          <a:xfrm>
            <a:off x="4397004" y="2752265"/>
            <a:ext cx="2080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Fig: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typical</a:t>
            </a:r>
            <a:r>
              <a:rPr lang="zh-CN" altLang="en-US" dirty="0"/>
              <a:t> </a:t>
            </a:r>
            <a:r>
              <a:rPr lang="en-US" altLang="zh-CN" dirty="0"/>
              <a:t>session</a:t>
            </a:r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49849871-674D-D146-8989-DE2BB71A81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 algn="r">
              <a:lnSpc>
                <a:spcPct val="100000"/>
              </a:lnSpc>
            </a:pPr>
            <a:fld id="{48DF6B03-E4C4-4F92-BD78-C088AB4D850E}" type="slidenum">
              <a:rPr lang="en-US" sz="1200" b="0" strike="noStrike" spc="-1" smtClean="0">
                <a:solidFill>
                  <a:srgbClr val="8B8B8B"/>
                </a:solidFill>
                <a:latin typeface="Calibri"/>
              </a:rPr>
              <a:t>9</a:t>
            </a:fld>
            <a:endParaRPr lang="en-US" sz="1200" b="0" strike="noStrike" spc="-1">
              <a:latin typeface="Times New Roman"/>
            </a:endParaRPr>
          </a:p>
        </p:txBody>
      </p:sp>
      <p:graphicFrame>
        <p:nvGraphicFramePr>
          <p:cNvPr id="3" name="Table 2">
            <a:extLst>
              <a:ext uri="{FF2B5EF4-FFF2-40B4-BE49-F238E27FC236}">
                <a16:creationId xmlns:a16="http://schemas.microsoft.com/office/drawing/2014/main" id="{8054678B-3F2D-B045-8E51-647FA9F8D22E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43579205"/>
              </p:ext>
            </p:extLst>
          </p:nvPr>
        </p:nvGraphicFramePr>
        <p:xfrm>
          <a:off x="2489775" y="3028168"/>
          <a:ext cx="7212209" cy="22250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95881">
                  <a:extLst>
                    <a:ext uri="{9D8B030D-6E8A-4147-A177-3AD203B41FA5}">
                      <a16:colId xmlns:a16="http://schemas.microsoft.com/office/drawing/2014/main" val="2394021308"/>
                    </a:ext>
                  </a:extLst>
                </a:gridCol>
                <a:gridCol w="1395881">
                  <a:extLst>
                    <a:ext uri="{9D8B030D-6E8A-4147-A177-3AD203B41FA5}">
                      <a16:colId xmlns:a16="http://schemas.microsoft.com/office/drawing/2014/main" val="91522176"/>
                    </a:ext>
                  </a:extLst>
                </a:gridCol>
                <a:gridCol w="1593789">
                  <a:extLst>
                    <a:ext uri="{9D8B030D-6E8A-4147-A177-3AD203B41FA5}">
                      <a16:colId xmlns:a16="http://schemas.microsoft.com/office/drawing/2014/main" val="2808061513"/>
                    </a:ext>
                  </a:extLst>
                </a:gridCol>
                <a:gridCol w="1471411">
                  <a:extLst>
                    <a:ext uri="{9D8B030D-6E8A-4147-A177-3AD203B41FA5}">
                      <a16:colId xmlns:a16="http://schemas.microsoft.com/office/drawing/2014/main" val="2475766051"/>
                    </a:ext>
                  </a:extLst>
                </a:gridCol>
                <a:gridCol w="1355247">
                  <a:extLst>
                    <a:ext uri="{9D8B030D-6E8A-4147-A177-3AD203B41FA5}">
                      <a16:colId xmlns:a16="http://schemas.microsoft.com/office/drawing/2014/main" val="26779585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# Rows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# Sessions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# </a:t>
                      </a:r>
                      <a:r>
                        <a:rPr lang="en-US" altLang="zh-CN" dirty="0"/>
                        <a:t>Attack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# </a:t>
                      </a:r>
                      <a:r>
                        <a:rPr lang="en-US" altLang="zh-CN" dirty="0"/>
                        <a:t>Normal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9434239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Type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387516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30588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0.3143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0.6857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21290632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Type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2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387516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30588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0.3143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0.6857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334586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Type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4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387634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30642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0.3449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0.6551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7103204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Type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8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386747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30596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0.2551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0.7449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0253612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altLang="zh-CN" dirty="0"/>
                        <a:t>Type</a:t>
                      </a:r>
                      <a:r>
                        <a:rPr lang="zh-CN" altLang="en-US" dirty="0"/>
                        <a:t> </a:t>
                      </a:r>
                      <a:r>
                        <a:rPr lang="en-US" altLang="zh-CN" dirty="0"/>
                        <a:t>16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386834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30601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0.2964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0.7036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83676879"/>
                  </a:ext>
                </a:extLst>
              </a:tr>
            </a:tbl>
          </a:graphicData>
        </a:graphic>
      </p:graphicFrame>
      <p:sp>
        <p:nvSpPr>
          <p:cNvPr id="4" name="CustomShape 1">
            <a:extLst>
              <a:ext uri="{FF2B5EF4-FFF2-40B4-BE49-F238E27FC236}">
                <a16:creationId xmlns:a16="http://schemas.microsoft.com/office/drawing/2014/main" id="{79A7F0CB-1C02-3142-8D9D-BD7CCD58EFB7}"/>
              </a:ext>
            </a:extLst>
          </p:cNvPr>
          <p:cNvSpPr/>
          <p:nvPr/>
        </p:nvSpPr>
        <p:spPr>
          <a:xfrm>
            <a:off x="0" y="651600"/>
            <a:ext cx="12191760" cy="73620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5" name="TextShape 2">
            <a:extLst>
              <a:ext uri="{FF2B5EF4-FFF2-40B4-BE49-F238E27FC236}">
                <a16:creationId xmlns:a16="http://schemas.microsoft.com/office/drawing/2014/main" id="{BBAECCF1-F8B4-0A40-A958-8044FE50D35E}"/>
              </a:ext>
            </a:extLst>
          </p:cNvPr>
          <p:cNvSpPr txBox="1"/>
          <p:nvPr/>
        </p:nvSpPr>
        <p:spPr>
          <a:xfrm>
            <a:off x="556560" y="643320"/>
            <a:ext cx="11210400" cy="744480"/>
          </a:xfrm>
          <a:prstGeom prst="rect">
            <a:avLst/>
          </a:prstGeom>
          <a:noFill/>
          <a:ln>
            <a:noFill/>
          </a:ln>
        </p:spPr>
        <p:txBody>
          <a:bodyPr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altLang="zh-CN" sz="3000" spc="-1" dirty="0">
                <a:solidFill>
                  <a:srgbClr val="FFFFFF"/>
                </a:solidFill>
                <a:latin typeface="Calibri Light"/>
              </a:rPr>
              <a:t>Statistics</a:t>
            </a:r>
            <a:r>
              <a:rPr lang="zh-CN" altLang="en-US" sz="3000" spc="-1" dirty="0">
                <a:solidFill>
                  <a:srgbClr val="FFFFFF"/>
                </a:solidFill>
                <a:latin typeface="Calibri Light"/>
              </a:rPr>
              <a:t> </a:t>
            </a:r>
            <a:r>
              <a:rPr lang="en-US" altLang="zh-CN" sz="3000" spc="-1" dirty="0">
                <a:solidFill>
                  <a:srgbClr val="FFFFFF"/>
                </a:solidFill>
                <a:latin typeface="Calibri Light"/>
              </a:rPr>
              <a:t>of</a:t>
            </a:r>
            <a:r>
              <a:rPr lang="zh-CN" altLang="en-US" sz="3000" spc="-1" dirty="0">
                <a:solidFill>
                  <a:srgbClr val="FFFFFF"/>
                </a:solidFill>
                <a:latin typeface="Calibri Light"/>
              </a:rPr>
              <a:t> </a:t>
            </a:r>
            <a:r>
              <a:rPr lang="en-US" altLang="zh-CN" sz="3000" spc="-1" dirty="0">
                <a:solidFill>
                  <a:srgbClr val="FFFFFF"/>
                </a:solidFill>
                <a:latin typeface="Calibri Light"/>
              </a:rPr>
              <a:t>Dataset</a:t>
            </a:r>
            <a:endParaRPr lang="en-US" sz="30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C5789F9-5877-2643-AC71-5755A7063BE5}"/>
              </a:ext>
            </a:extLst>
          </p:cNvPr>
          <p:cNvSpPr txBox="1"/>
          <p:nvPr/>
        </p:nvSpPr>
        <p:spPr>
          <a:xfrm>
            <a:off x="556560" y="1868460"/>
            <a:ext cx="793063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000" dirty="0"/>
              <a:t>There</a:t>
            </a:r>
            <a:r>
              <a:rPr lang="zh-CN" altLang="en-US" sz="2000" dirty="0"/>
              <a:t> </a:t>
            </a:r>
            <a:r>
              <a:rPr lang="en-US" altLang="zh-CN" sz="2000" dirty="0"/>
              <a:t>are</a:t>
            </a:r>
            <a:r>
              <a:rPr lang="zh-CN" altLang="en-US" sz="2000" dirty="0"/>
              <a:t> </a:t>
            </a:r>
            <a:r>
              <a:rPr lang="en-US" altLang="zh-CN" sz="2000" dirty="0"/>
              <a:t>five</a:t>
            </a:r>
            <a:r>
              <a:rPr lang="zh-CN" altLang="en-US" sz="2000" dirty="0"/>
              <a:t> </a:t>
            </a:r>
            <a:r>
              <a:rPr lang="en-US" altLang="zh-CN" sz="2000" dirty="0"/>
              <a:t>datasets,</a:t>
            </a:r>
            <a:r>
              <a:rPr lang="zh-CN" altLang="en-US" sz="2000" dirty="0"/>
              <a:t> </a:t>
            </a:r>
            <a:r>
              <a:rPr lang="en-US" altLang="zh-CN" sz="2000" dirty="0"/>
              <a:t>each</a:t>
            </a:r>
            <a:r>
              <a:rPr lang="zh-CN" altLang="en-US" sz="2000" dirty="0"/>
              <a:t> </a:t>
            </a:r>
            <a:r>
              <a:rPr lang="en-US" altLang="zh-CN" sz="2000" dirty="0"/>
              <a:t>consists</a:t>
            </a:r>
            <a:r>
              <a:rPr lang="zh-CN" altLang="en-US" sz="2000" dirty="0"/>
              <a:t> </a:t>
            </a:r>
            <a:r>
              <a:rPr lang="en-US" altLang="zh-CN" sz="2000" dirty="0"/>
              <a:t>of</a:t>
            </a:r>
            <a:r>
              <a:rPr lang="zh-CN" altLang="en-US" sz="2000" dirty="0"/>
              <a:t> </a:t>
            </a:r>
            <a:r>
              <a:rPr lang="en-US" altLang="zh-CN" sz="2000" dirty="0"/>
              <a:t>a</a:t>
            </a:r>
            <a:r>
              <a:rPr lang="zh-CN" altLang="en-US" sz="2000" dirty="0"/>
              <a:t> </a:t>
            </a:r>
            <a:r>
              <a:rPr lang="en-US" altLang="zh-CN" sz="2000" dirty="0"/>
              <a:t>type</a:t>
            </a:r>
            <a:r>
              <a:rPr lang="zh-CN" altLang="en-US" sz="2000" dirty="0"/>
              <a:t> </a:t>
            </a:r>
            <a:r>
              <a:rPr lang="en-US" altLang="zh-CN" sz="2000" dirty="0"/>
              <a:t>of</a:t>
            </a:r>
            <a:r>
              <a:rPr lang="zh-CN" altLang="en-US" sz="2000" dirty="0"/>
              <a:t> </a:t>
            </a:r>
            <a:r>
              <a:rPr lang="en-US" altLang="zh-CN" sz="2000" dirty="0"/>
              <a:t>attacks</a:t>
            </a:r>
            <a:r>
              <a:rPr lang="zh-CN" altLang="en-US" sz="2000" dirty="0"/>
              <a:t> </a:t>
            </a:r>
            <a:r>
              <a:rPr lang="en-US" altLang="zh-CN" sz="2000" dirty="0"/>
              <a:t>and</a:t>
            </a:r>
            <a:r>
              <a:rPr lang="zh-CN" altLang="en-US" sz="2000" dirty="0"/>
              <a:t> </a:t>
            </a:r>
            <a:r>
              <a:rPr lang="en-US" altLang="zh-CN" sz="2000" dirty="0"/>
              <a:t>normal</a:t>
            </a:r>
            <a:r>
              <a:rPr lang="zh-CN" altLang="en-US" sz="2000" dirty="0"/>
              <a:t> </a:t>
            </a:r>
            <a:r>
              <a:rPr lang="en-US" altLang="zh-CN" sz="2000" dirty="0"/>
              <a:t>data.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sz="2000" dirty="0"/>
              <a:t>Our</a:t>
            </a:r>
            <a:r>
              <a:rPr lang="zh-CN" altLang="en-US" sz="2000" dirty="0"/>
              <a:t> </a:t>
            </a:r>
            <a:r>
              <a:rPr lang="en-US" altLang="zh-CN" sz="2000" dirty="0"/>
              <a:t>first</a:t>
            </a:r>
            <a:r>
              <a:rPr lang="zh-CN" altLang="en-US" sz="2000" dirty="0"/>
              <a:t> </a:t>
            </a:r>
            <a:r>
              <a:rPr lang="en-US" altLang="zh-CN" sz="2000" dirty="0"/>
              <a:t>mission</a:t>
            </a:r>
            <a:r>
              <a:rPr lang="zh-CN" altLang="en-US" sz="2000" dirty="0"/>
              <a:t> </a:t>
            </a:r>
            <a:r>
              <a:rPr lang="en-US" altLang="zh-CN" sz="2000" dirty="0"/>
              <a:t>is</a:t>
            </a:r>
            <a:r>
              <a:rPr lang="zh-CN" altLang="en-US" sz="2000" dirty="0"/>
              <a:t> </a:t>
            </a:r>
            <a:r>
              <a:rPr lang="en-US" altLang="zh-CN" sz="2000" dirty="0"/>
              <a:t>to</a:t>
            </a:r>
            <a:r>
              <a:rPr lang="zh-CN" altLang="en-US" sz="2000" dirty="0"/>
              <a:t> </a:t>
            </a:r>
            <a:r>
              <a:rPr lang="en-US" altLang="zh-CN" sz="2000" dirty="0"/>
              <a:t>identify</a:t>
            </a:r>
            <a:r>
              <a:rPr lang="zh-CN" altLang="en-US" sz="2000" dirty="0"/>
              <a:t> </a:t>
            </a:r>
            <a:r>
              <a:rPr lang="en-US" altLang="zh-CN" sz="2000" dirty="0"/>
              <a:t>the</a:t>
            </a:r>
            <a:r>
              <a:rPr lang="zh-CN" altLang="en-US" sz="2000" dirty="0"/>
              <a:t> </a:t>
            </a:r>
            <a:r>
              <a:rPr lang="en-US" altLang="zh-CN" sz="2000" dirty="0"/>
              <a:t>abnormity</a:t>
            </a:r>
            <a:r>
              <a:rPr lang="zh-CN" altLang="en-US" sz="2000" dirty="0"/>
              <a:t> </a:t>
            </a:r>
            <a:r>
              <a:rPr lang="en-US" altLang="zh-CN" sz="2000" dirty="0"/>
              <a:t>from</a:t>
            </a:r>
            <a:r>
              <a:rPr lang="zh-CN" altLang="en-US" sz="2000" dirty="0"/>
              <a:t> </a:t>
            </a:r>
            <a:r>
              <a:rPr lang="en-US" altLang="zh-CN" sz="2000" dirty="0"/>
              <a:t>each</a:t>
            </a:r>
            <a:r>
              <a:rPr lang="zh-CN" altLang="en-US" sz="2000" dirty="0"/>
              <a:t> </a:t>
            </a:r>
            <a:r>
              <a:rPr lang="en-US" altLang="zh-CN" sz="2000" dirty="0"/>
              <a:t>dataset.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D06E48A-5F13-6240-8521-269802DC9C5F}"/>
              </a:ext>
            </a:extLst>
          </p:cNvPr>
          <p:cNvSpPr txBox="1"/>
          <p:nvPr/>
        </p:nvSpPr>
        <p:spPr>
          <a:xfrm>
            <a:off x="556560" y="5657671"/>
            <a:ext cx="11318227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[1] R. W. van der Heijden, T. </a:t>
            </a:r>
            <a:r>
              <a:rPr lang="en-US" dirty="0" err="1"/>
              <a:t>Lukaseder</a:t>
            </a:r>
            <a:r>
              <a:rPr lang="en-US" dirty="0"/>
              <a:t>, and F. </a:t>
            </a:r>
            <a:r>
              <a:rPr lang="en-US" dirty="0" err="1"/>
              <a:t>Kargl</a:t>
            </a:r>
            <a:r>
              <a:rPr lang="en-US" dirty="0"/>
              <a:t>, “</a:t>
            </a:r>
            <a:r>
              <a:rPr lang="en-US" dirty="0" err="1"/>
              <a:t>VeReMi</a:t>
            </a:r>
            <a:r>
              <a:rPr lang="en-US" dirty="0"/>
              <a:t>: A Dataset for Comparable Evaluation of Misbehavior </a:t>
            </a:r>
          </a:p>
          <a:p>
            <a:r>
              <a:rPr lang="en-US" dirty="0"/>
              <a:t>Detection in VANETs,” in </a:t>
            </a:r>
            <a:r>
              <a:rPr lang="en-US" i="1" dirty="0"/>
              <a:t>Security and Privacy in Communication Networks</a:t>
            </a:r>
            <a:r>
              <a:rPr lang="en-US" dirty="0"/>
              <a:t>, vol. 254, no. 2, Cham: Springer, Cham, 2018,</a:t>
            </a:r>
          </a:p>
          <a:p>
            <a:r>
              <a:rPr lang="en-US" dirty="0"/>
              <a:t> pp. 318–337.</a:t>
            </a:r>
          </a:p>
          <a:p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D88CCF6-2A59-6E40-BA85-9BF99003491C}"/>
              </a:ext>
            </a:extLst>
          </p:cNvPr>
          <p:cNvSpPr txBox="1"/>
          <p:nvPr/>
        </p:nvSpPr>
        <p:spPr>
          <a:xfrm>
            <a:off x="4515446" y="2743796"/>
            <a:ext cx="31608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Table:</a:t>
            </a:r>
            <a:r>
              <a:rPr lang="zh-CN" altLang="en-US" dirty="0"/>
              <a:t> </a:t>
            </a:r>
            <a:r>
              <a:rPr lang="en-US" altLang="zh-CN" dirty="0"/>
              <a:t>statistics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datasets</a:t>
            </a:r>
            <a:r>
              <a:rPr lang="zh-CN" altLang="en-US" dirty="0"/>
              <a:t>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950596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1856</TotalTime>
  <Words>860</Words>
  <Application>Microsoft Macintosh PowerPoint</Application>
  <PresentationFormat>Widescreen</PresentationFormat>
  <Paragraphs>309</Paragraphs>
  <Slides>27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27</vt:i4>
      </vt:variant>
    </vt:vector>
  </HeadingPairs>
  <TitlesOfParts>
    <vt:vector size="32" baseType="lpstr">
      <vt:lpstr>Arial</vt:lpstr>
      <vt:lpstr>Calibri</vt:lpstr>
      <vt:lpstr>Calibri Light</vt:lpstr>
      <vt:lpstr>Times New Roman</vt:lpstr>
      <vt:lpstr>Office Theme</vt:lpstr>
      <vt:lpstr>PowerPoint Presentation</vt:lpstr>
      <vt:lpstr>PowerPoint Presentation</vt:lpstr>
      <vt:lpstr>Introduction</vt:lpstr>
      <vt:lpstr>PowerPoint Presentation</vt:lpstr>
      <vt:lpstr>PowerPoint Presentation</vt:lpstr>
      <vt:lpstr>PowerPoint Presentation</vt:lpstr>
      <vt:lpstr>Datasets -- Preprocessing</vt:lpstr>
      <vt:lpstr>PowerPoint Presentation</vt:lpstr>
      <vt:lpstr>PowerPoint Presentation</vt:lpstr>
      <vt:lpstr>PowerPoint Presentation</vt:lpstr>
      <vt:lpstr>PowerPoint Presentation</vt:lpstr>
      <vt:lpstr>Neural Network based Detector</vt:lpstr>
      <vt:lpstr>PowerPoint Presentation</vt:lpstr>
      <vt:lpstr>Part 1: Abnormity Detector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Part 2, Attack Type Classification</vt:lpstr>
      <vt:lpstr>PowerPoint Presentation</vt:lpstr>
      <vt:lpstr>PowerPoint Presentation</vt:lpstr>
      <vt:lpstr>Model Test</vt:lpstr>
      <vt:lpstr>PowerPoint Presentation</vt:lpstr>
      <vt:lpstr>Conclusion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Malicious Messages Detector Based on Neural Network </dc:title>
  <dc:subject/>
  <dc:creator>孙 国栋</dc:creator>
  <dc:description/>
  <cp:lastModifiedBy>孙 国栋</cp:lastModifiedBy>
  <cp:revision>27</cp:revision>
  <dcterms:created xsi:type="dcterms:W3CDTF">2019-06-14T07:45:09Z</dcterms:created>
  <dcterms:modified xsi:type="dcterms:W3CDTF">2019-06-20T14:58:50Z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12</vt:i4>
  </property>
</Properties>
</file>